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324" r:id="rId3"/>
    <p:sldId id="280" r:id="rId4"/>
    <p:sldId id="281" r:id="rId5"/>
    <p:sldId id="282" r:id="rId6"/>
    <p:sldId id="283" r:id="rId7"/>
    <p:sldId id="284" r:id="rId8"/>
  </p:sldIdLst>
  <p:sldSz cx="9144000" cy="5143500" type="screen16x9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8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8360B-F689-41EE-9F77-CBE8C982ADE3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53EB7-C114-4DA4-A0FD-67557CB1AA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160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53EB7-C114-4DA4-A0FD-67557CB1AAE6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875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8C-9EBE-4566-B727-4C376CB4A0EB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0E62-CE4D-427B-A14B-4D7004FB5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438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8C-9EBE-4566-B727-4C376CB4A0EB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0E62-CE4D-427B-A14B-4D7004FB5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775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8C-9EBE-4566-B727-4C376CB4A0EB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0E62-CE4D-427B-A14B-4D7004FB5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620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8C-9EBE-4566-B727-4C376CB4A0EB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0E62-CE4D-427B-A14B-4D7004FB5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612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8C-9EBE-4566-B727-4C376CB4A0EB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0E62-CE4D-427B-A14B-4D7004FB5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67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8C-9EBE-4566-B727-4C376CB4A0EB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0E62-CE4D-427B-A14B-4D7004FB5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3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8C-9EBE-4566-B727-4C376CB4A0EB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0E62-CE4D-427B-A14B-4D7004FB5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085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8C-9EBE-4566-B727-4C376CB4A0EB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0E62-CE4D-427B-A14B-4D7004FB5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91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8C-9EBE-4566-B727-4C376CB4A0EB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0E62-CE4D-427B-A14B-4D7004FB5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898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8C-9EBE-4566-B727-4C376CB4A0EB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0E62-CE4D-427B-A14B-4D7004FB5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787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8C-9EBE-4566-B727-4C376CB4A0EB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0E62-CE4D-427B-A14B-4D7004FB5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613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11E8C-9EBE-4566-B727-4C376CB4A0EB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C0E62-CE4D-427B-A14B-4D7004FB5B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623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tiff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12162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 </a:t>
            </a:r>
          </a:p>
          <a:p>
            <a:r>
              <a:rPr lang="ru-RU" b="1" dirty="0"/>
              <a:t> </a:t>
            </a:r>
          </a:p>
          <a:p>
            <a:r>
              <a:rPr lang="ru-RU" b="1" dirty="0"/>
              <a:t>  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47564" y="2427734"/>
            <a:ext cx="7848872" cy="1005723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ПРОБЛЕМЫ ЛЕКАРСТВЕННОГО ОБЕСПЕЧЕНИЯ  И ПУТИ ИХ РЕШЕНИЯ</a:t>
            </a:r>
            <a:endParaRPr lang="ru-RU" sz="3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Блок-схема: данные 5"/>
          <p:cNvSpPr/>
          <p:nvPr/>
        </p:nvSpPr>
        <p:spPr>
          <a:xfrm>
            <a:off x="179512" y="123479"/>
            <a:ext cx="8784976" cy="1728192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8009"/>
              <a:gd name="connsiteY0" fmla="*/ 12646 h 12646"/>
              <a:gd name="connsiteX1" fmla="*/ 9 w 8009"/>
              <a:gd name="connsiteY1" fmla="*/ 0 h 12646"/>
              <a:gd name="connsiteX2" fmla="*/ 8009 w 8009"/>
              <a:gd name="connsiteY2" fmla="*/ 0 h 12646"/>
              <a:gd name="connsiteX3" fmla="*/ 6009 w 8009"/>
              <a:gd name="connsiteY3" fmla="*/ 10000 h 12646"/>
              <a:gd name="connsiteX4" fmla="*/ 0 w 8009"/>
              <a:gd name="connsiteY4" fmla="*/ 12646 h 12646"/>
              <a:gd name="connsiteX0" fmla="*/ 0 w 10027"/>
              <a:gd name="connsiteY0" fmla="*/ 10000 h 10000"/>
              <a:gd name="connsiteX1" fmla="*/ 11 w 10027"/>
              <a:gd name="connsiteY1" fmla="*/ 0 h 10000"/>
              <a:gd name="connsiteX2" fmla="*/ 10000 w 10027"/>
              <a:gd name="connsiteY2" fmla="*/ 0 h 10000"/>
              <a:gd name="connsiteX3" fmla="*/ 10027 w 10027"/>
              <a:gd name="connsiteY3" fmla="*/ 9887 h 10000"/>
              <a:gd name="connsiteX4" fmla="*/ 0 w 10027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7" h="10000">
                <a:moveTo>
                  <a:pt x="0" y="10000"/>
                </a:moveTo>
                <a:cubicBezTo>
                  <a:pt x="4" y="6667"/>
                  <a:pt x="7" y="3333"/>
                  <a:pt x="11" y="0"/>
                </a:cubicBezTo>
                <a:lnTo>
                  <a:pt x="10000" y="0"/>
                </a:lnTo>
                <a:cubicBezTo>
                  <a:pt x="10009" y="3296"/>
                  <a:pt x="10018" y="6591"/>
                  <a:pt x="10027" y="9887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>
              <a:latin typeface="Calibri" panose="020F0502020204030204" pitchFamily="34" charset="0"/>
            </a:endParaRPr>
          </a:p>
          <a:p>
            <a:pPr algn="ctr"/>
            <a:r>
              <a:rPr lang="ru-RU" sz="2000" dirty="0" smtClean="0">
                <a:latin typeface="Calibri" panose="020F0502020204030204" pitchFamily="34" charset="0"/>
              </a:rPr>
              <a:t>ВСЕРОССИЙСКАЯ НАУЧНО-ПРАКТИЧЕСКАЯ КОНФЕРЕНЦИЯ</a:t>
            </a:r>
          </a:p>
          <a:p>
            <a:pPr algn="ctr"/>
            <a:r>
              <a:rPr lang="ru-RU" sz="2400" dirty="0" smtClean="0">
                <a:latin typeface="Calibri" panose="020F0502020204030204" pitchFamily="34" charset="0"/>
              </a:rPr>
              <a:t>ЛЕКАРСТВЕННОЕ ОБЕСПЕЧЕНИЕ</a:t>
            </a:r>
          </a:p>
          <a:p>
            <a:pPr algn="ctr"/>
            <a:r>
              <a:rPr lang="ru-RU" sz="2400" dirty="0" smtClean="0">
                <a:latin typeface="Calibri" panose="020F0502020204030204" pitchFamily="34" charset="0"/>
              </a:rPr>
              <a:t>В ЦИФРОВОМ МЕДИЦИНСКОМ УЧРЕЖДЕНИИ</a:t>
            </a:r>
          </a:p>
          <a:p>
            <a:pPr algn="ctr"/>
            <a:endParaRPr lang="ru-RU" sz="2400" dirty="0">
              <a:latin typeface="Calibri" panose="020F050202020403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652120" y="3878943"/>
            <a:ext cx="3491880" cy="0"/>
          </a:xfrm>
          <a:prstGeom prst="line">
            <a:avLst/>
          </a:prstGeom>
          <a:ln w="57150">
            <a:solidFill>
              <a:srgbClr val="FF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Подзаголовок 2"/>
          <p:cNvSpPr txBox="1">
            <a:spLocks/>
          </p:cNvSpPr>
          <p:nvPr/>
        </p:nvSpPr>
        <p:spPr>
          <a:xfrm>
            <a:off x="5553483" y="3948038"/>
            <a:ext cx="3507189" cy="521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900" b="1" dirty="0">
              <a:solidFill>
                <a:schemeClr val="accent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5652120" y="1923678"/>
            <a:ext cx="3491880" cy="0"/>
          </a:xfrm>
          <a:prstGeom prst="line">
            <a:avLst/>
          </a:prstGeom>
          <a:ln w="57150">
            <a:solidFill>
              <a:srgbClr val="FF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1" name="Picture 2" descr="C:\Users\FateevSA\Desktop\Реклама\Наглядка\Листовки для ОННМК\Логотип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027" y="4145651"/>
            <a:ext cx="864095" cy="868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одзаголовок 4"/>
          <p:cNvSpPr txBox="1">
            <a:spLocks/>
          </p:cNvSpPr>
          <p:nvPr/>
        </p:nvSpPr>
        <p:spPr>
          <a:xfrm>
            <a:off x="17164" y="3879340"/>
            <a:ext cx="9126836" cy="12217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Москва</a:t>
            </a:r>
          </a:p>
          <a:p>
            <a:r>
              <a:rPr lang="ru-RU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19 апреля 2019 г.</a:t>
            </a:r>
            <a:endParaRPr lang="ru-RU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64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одзаголовок 2"/>
          <p:cNvSpPr txBox="1">
            <a:spLocks/>
          </p:cNvSpPr>
          <p:nvPr/>
        </p:nvSpPr>
        <p:spPr>
          <a:xfrm>
            <a:off x="5553482" y="3948038"/>
            <a:ext cx="3507189" cy="521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900" b="1" dirty="0">
              <a:solidFill>
                <a:srgbClr val="4F81BD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32731" y="1604869"/>
            <a:ext cx="3024336" cy="923330"/>
          </a:xfrm>
          <a:prstGeom prst="rect">
            <a:avLst/>
          </a:prstGeom>
          <a:pattFill prst="dkDnDiag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Неисполнение контрактов на поставку лекарственных препаратов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122515" y="2962594"/>
            <a:ext cx="3064296" cy="923330"/>
          </a:xfrm>
          <a:prstGeom prst="rect">
            <a:avLst/>
          </a:prstGeom>
          <a:pattFill prst="dkDnDiag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r>
              <a:rPr lang="ru-RU" altLang="ru-RU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Невозможность оказать показанную пациенту медицинскую помощь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125219" y="1604869"/>
            <a:ext cx="3064296" cy="923330"/>
          </a:xfrm>
          <a:prstGeom prst="rect">
            <a:avLst/>
          </a:prstGeom>
          <a:pattFill prst="dkDnDiag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r>
              <a:rPr lang="ru-RU" alt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Дефицит или отсутствие препаратов в аптеке медицинской организации</a:t>
            </a:r>
            <a:endParaRPr lang="ru-RU" altLang="ru-RU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32731" y="3007680"/>
            <a:ext cx="3024336" cy="923330"/>
          </a:xfrm>
          <a:prstGeom prst="rect">
            <a:avLst/>
          </a:prstGeom>
          <a:pattFill prst="dkDnDiag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Штрафные санкции, включение в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РНП</a:t>
            </a:r>
          </a:p>
          <a:p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307730" y="123478"/>
            <a:ext cx="4836270" cy="864096"/>
          </a:xfrm>
          <a:prstGeom prst="rect">
            <a:avLst/>
          </a:prstGeom>
          <a:pattFill prst="pct25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C00000"/>
                </a:solidFill>
                <a:latin typeface="Calibri" panose="020F0502020204030204" pitchFamily="34" charset="0"/>
              </a:rPr>
              <a:t>Описание проблемы</a:t>
            </a:r>
            <a:endParaRPr lang="ru-RU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2244899" y="2558976"/>
            <a:ext cx="0" cy="434395"/>
          </a:xfrm>
          <a:prstGeom prst="straightConnector1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625791" y="2528199"/>
            <a:ext cx="0" cy="434395"/>
          </a:xfrm>
          <a:prstGeom prst="straightConnector1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18" idx="1"/>
          </p:cNvCxnSpPr>
          <p:nvPr/>
        </p:nvCxnSpPr>
        <p:spPr>
          <a:xfrm flipV="1">
            <a:off x="3757067" y="2066534"/>
            <a:ext cx="1368152" cy="5299"/>
          </a:xfrm>
          <a:prstGeom prst="straightConnector1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6" name="Picture 2" descr="C:\Users\FateevSA\Desktop\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446"/>
            <a:ext cx="1547664" cy="411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Прямая соединительная линия 26"/>
          <p:cNvCxnSpPr/>
          <p:nvPr/>
        </p:nvCxnSpPr>
        <p:spPr>
          <a:xfrm>
            <a:off x="0" y="411510"/>
            <a:ext cx="1979712" cy="0"/>
          </a:xfrm>
          <a:prstGeom prst="line">
            <a:avLst/>
          </a:prstGeom>
          <a:ln w="57150">
            <a:solidFill>
              <a:srgbClr val="FF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Подзаголовок 2"/>
          <p:cNvSpPr txBox="1">
            <a:spLocks/>
          </p:cNvSpPr>
          <p:nvPr/>
        </p:nvSpPr>
        <p:spPr>
          <a:xfrm>
            <a:off x="4860032" y="4587974"/>
            <a:ext cx="6368752" cy="521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Пироговский Центр</a:t>
            </a:r>
            <a:endParaRPr lang="ru-RU" sz="1800" b="1" dirty="0">
              <a:solidFill>
                <a:schemeClr val="accent1">
                  <a:lumMod val="60000"/>
                  <a:lumOff val="40000"/>
                </a:schemeClr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6676407" y="4597124"/>
            <a:ext cx="2463788" cy="0"/>
          </a:xfrm>
          <a:prstGeom prst="line">
            <a:avLst/>
          </a:prstGeom>
          <a:ln w="57150">
            <a:solidFill>
              <a:srgbClr val="FF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2" name="Picture 2" descr="C:\Users\FateevSA\Desktop\Реклама\Наглядка\Листовки для ОННМК\Логотип.t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648198"/>
            <a:ext cx="298262" cy="299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Прямоугольник 32"/>
          <p:cNvSpPr/>
          <p:nvPr/>
        </p:nvSpPr>
        <p:spPr>
          <a:xfrm>
            <a:off x="6660232" y="4856261"/>
            <a:ext cx="2808312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 smtClean="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</a:rPr>
              <a:t>Выбор, проверенный временем!</a:t>
            </a:r>
            <a:endParaRPr lang="ru-RU" sz="1300" b="1" dirty="0">
              <a:solidFill>
                <a:schemeClr val="bg1">
                  <a:lumMod val="65000"/>
                </a:schemeClr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7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4307730" y="123478"/>
            <a:ext cx="4836270" cy="864096"/>
          </a:xfrm>
          <a:prstGeom prst="rect">
            <a:avLst/>
          </a:prstGeom>
          <a:pattFill prst="pct25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8" name="Picture 2" descr="C:\Users\FateevSA\Desktop\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446"/>
            <a:ext cx="1547664" cy="411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0" y="411510"/>
            <a:ext cx="1979712" cy="0"/>
          </a:xfrm>
          <a:prstGeom prst="line">
            <a:avLst/>
          </a:prstGeom>
          <a:ln w="57150">
            <a:solidFill>
              <a:srgbClr val="FF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Заголовок 1"/>
          <p:cNvSpPr txBox="1">
            <a:spLocks/>
          </p:cNvSpPr>
          <p:nvPr/>
        </p:nvSpPr>
        <p:spPr>
          <a:xfrm>
            <a:off x="4179912" y="123478"/>
            <a:ext cx="5000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+mn-cs"/>
              </a:rPr>
              <a:t>Объективные причины неисполнения </a:t>
            </a:r>
            <a:r>
              <a:rPr lang="ru-RU" sz="2800" dirty="0" smtClean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+mn-cs"/>
              </a:rPr>
              <a:t>контрактов</a:t>
            </a:r>
            <a:endParaRPr lang="ru-RU" sz="2800" dirty="0">
              <a:solidFill>
                <a:srgbClr val="C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706888" y="1200945"/>
            <a:ext cx="4072408" cy="1384995"/>
          </a:xfrm>
          <a:prstGeom prst="rect">
            <a:avLst/>
          </a:prstGeom>
          <a:pattFill prst="dkDnDiag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r>
              <a:rPr lang="ru-RU" alt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Подача </a:t>
            </a:r>
            <a:r>
              <a:rPr lang="ru-RU" alt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держателем или владельцем регистрационного удостоверения лекарственного препарата или уполномоченным им другим юридическим лицом заявления об отмене государственной регистрации лекарственного препарата</a:t>
            </a:r>
            <a:endParaRPr lang="ru-RU" alt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35322" y="2787774"/>
            <a:ext cx="3979910" cy="1384995"/>
          </a:xfrm>
          <a:prstGeom prst="rect">
            <a:avLst/>
          </a:prstGeom>
          <a:pattFill prst="dkDnDiag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r>
              <a:rPr lang="ru-RU" alt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Внесение </a:t>
            </a:r>
            <a:r>
              <a:rPr lang="ru-RU" alt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изменений в документы, содержащиеся в регистрационном досье на зарегистрированный лекарственный препарат для медицинского применения в отношении формы выпуска, фасовки лекарственного </a:t>
            </a:r>
            <a:r>
              <a:rPr lang="ru-RU" alt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препарата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00148" y="1203599"/>
            <a:ext cx="4050258" cy="1384995"/>
          </a:xfrm>
          <a:prstGeom prst="rect">
            <a:avLst/>
          </a:prstGeom>
          <a:pattFill prst="dkDnDiag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r>
              <a:rPr lang="ru-RU" alt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</a:t>
            </a:r>
            <a:r>
              <a:rPr lang="ru-RU" altLang="ru-RU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Неподтверждение</a:t>
            </a:r>
            <a:r>
              <a:rPr lang="ru-RU" alt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alt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государственной регистрации лекарственного препарата по истечении срока действия регистрационного удостоверения, выданного на пять лет на впервые регистрируемые в Российской Федерации лекарственные </a:t>
            </a:r>
            <a:r>
              <a:rPr lang="ru-RU" alt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препараты</a:t>
            </a:r>
            <a:endParaRPr lang="ru-RU" altLang="ru-RU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V="1">
            <a:off x="4499992" y="1203599"/>
            <a:ext cx="0" cy="3372591"/>
          </a:xfrm>
          <a:prstGeom prst="line">
            <a:avLst/>
          </a:prstGeom>
          <a:ln w="57150">
            <a:solidFill>
              <a:schemeClr val="accent2">
                <a:lumMod val="20000"/>
                <a:lumOff val="80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706888" y="2787774"/>
            <a:ext cx="4072408" cy="738664"/>
          </a:xfrm>
          <a:prstGeom prst="rect">
            <a:avLst/>
          </a:prstGeom>
          <a:pattFill prst="dkDnDiag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r>
              <a:rPr lang="ru-RU" alt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</a:t>
            </a:r>
            <a:r>
              <a:rPr lang="ru-RU" alt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Ограничение </a:t>
            </a:r>
            <a:r>
              <a:rPr lang="ru-RU" alt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допуска происходящих из иностранных государств лекарственных препаратов для целей осуществления закупок</a:t>
            </a:r>
            <a:endParaRPr lang="ru-RU" alt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4860032" y="4587974"/>
            <a:ext cx="6368752" cy="560675"/>
            <a:chOff x="4860032" y="4587974"/>
            <a:chExt cx="6368752" cy="560675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6676407" y="4597124"/>
              <a:ext cx="2463788" cy="0"/>
            </a:xfrm>
            <a:prstGeom prst="line">
              <a:avLst/>
            </a:prstGeom>
            <a:ln w="57150">
              <a:solidFill>
                <a:srgbClr val="FF0000"/>
              </a:solidFill>
            </a:ln>
            <a:effec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pic>
          <p:nvPicPr>
            <p:cNvPr id="19" name="Picture 2" descr="C:\Users\FateevSA\Desktop\Реклама\Наглядка\Листовки для ОННМК\Логотип.ti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2240" y="4648198"/>
              <a:ext cx="298262" cy="2998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Подзаголовок 2"/>
            <p:cNvSpPr txBox="1">
              <a:spLocks/>
            </p:cNvSpPr>
            <p:nvPr/>
          </p:nvSpPr>
          <p:spPr>
            <a:xfrm>
              <a:off x="4860032" y="4587974"/>
              <a:ext cx="6368752" cy="52119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8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libri Light" panose="020F0302020204030204" pitchFamily="34" charset="0"/>
                  <a:cs typeface="Arial" panose="020B0604020202020204" pitchFamily="34" charset="0"/>
                </a:rPr>
                <a:t>Пироговский Центр</a:t>
              </a:r>
              <a:endParaRPr lang="ru-RU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660232" y="4856261"/>
              <a:ext cx="2808312" cy="2923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300" b="1" dirty="0" smtClean="0">
                  <a:solidFill>
                    <a:schemeClr val="bg1">
                      <a:lumMod val="65000"/>
                    </a:schemeClr>
                  </a:solidFill>
                  <a:latin typeface="Calibri Light" panose="020F0302020204030204" pitchFamily="34" charset="0"/>
                </a:rPr>
                <a:t>Выбор, проверенный временем!</a:t>
              </a:r>
              <a:endParaRPr lang="ru-RU" sz="1300" b="1" dirty="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4722490" y="3679658"/>
            <a:ext cx="4072408" cy="738664"/>
          </a:xfrm>
          <a:prstGeom prst="rect">
            <a:avLst/>
          </a:prstGeom>
          <a:pattFill prst="dkDnDiag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r>
              <a:rPr lang="ru-RU" alt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</a:t>
            </a:r>
            <a:r>
              <a:rPr lang="ru-RU" alt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Препарат с характеристиками, указанными в контракте, отсутствует на рынке по иным причинам</a:t>
            </a:r>
            <a:endParaRPr lang="ru-RU" alt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06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2195736" y="123478"/>
            <a:ext cx="6948264" cy="864096"/>
          </a:xfrm>
          <a:prstGeom prst="rect">
            <a:avLst/>
          </a:prstGeom>
          <a:pattFill prst="pct25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8" name="Picture 2" descr="C:\Users\FateevSA\Desktop\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446"/>
            <a:ext cx="1547664" cy="411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0" y="411510"/>
            <a:ext cx="1979712" cy="0"/>
          </a:xfrm>
          <a:prstGeom prst="line">
            <a:avLst/>
          </a:prstGeom>
          <a:ln w="57150">
            <a:solidFill>
              <a:srgbClr val="FF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Заголовок 1"/>
          <p:cNvSpPr txBox="1">
            <a:spLocks/>
          </p:cNvSpPr>
          <p:nvPr/>
        </p:nvSpPr>
        <p:spPr>
          <a:xfrm>
            <a:off x="2195736" y="123478"/>
            <a:ext cx="698477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None/>
              <a:defRPr sz="2800">
                <a:solidFill>
                  <a:srgbClr val="C000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ru-RU" dirty="0"/>
              <a:t>Ситуации из практики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1059552"/>
            <a:ext cx="8928992" cy="32403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200" dirty="0"/>
              <a:t>Заключенным контрактом может быть предусмотрена поставка лекарственного препарата с определенным торговым наименованием производителя 1, который на момент поставки отсутствует на рынке. Для медицинских целей возможна замена указанного препарата на препарат </a:t>
            </a:r>
            <a:r>
              <a:rPr lang="ru-RU" sz="2200" dirty="0" smtClean="0"/>
              <a:t>производителя </a:t>
            </a:r>
            <a:r>
              <a:rPr lang="ru-RU" sz="2200" dirty="0"/>
              <a:t>2, который присутствует на рынке и является равноценным (в соответствии с инструкцией по медицинскому применению лекарственного препарата</a:t>
            </a:r>
            <a:r>
              <a:rPr lang="ru-RU" sz="2200" dirty="0" smtClean="0"/>
              <a:t>)</a:t>
            </a:r>
            <a:endParaRPr lang="ru-RU" sz="2200" dirty="0"/>
          </a:p>
          <a:p>
            <a:pPr algn="ctr"/>
            <a:endParaRPr lang="ru-RU" b="1" dirty="0" smtClean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1043608" y="559743"/>
            <a:ext cx="666328" cy="432048"/>
          </a:xfrm>
          <a:prstGeom prst="ellipse">
            <a:avLst/>
          </a:prstGeom>
          <a:solidFill>
            <a:srgbClr val="C0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4860032" y="4587974"/>
            <a:ext cx="6368752" cy="560675"/>
            <a:chOff x="4860032" y="4587974"/>
            <a:chExt cx="6368752" cy="560675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6676407" y="4597124"/>
              <a:ext cx="2463788" cy="0"/>
            </a:xfrm>
            <a:prstGeom prst="line">
              <a:avLst/>
            </a:prstGeom>
            <a:ln w="57150">
              <a:solidFill>
                <a:srgbClr val="FF0000"/>
              </a:solidFill>
            </a:ln>
            <a:effec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pic>
          <p:nvPicPr>
            <p:cNvPr id="16" name="Picture 2" descr="C:\Users\FateevSA\Desktop\Реклама\Наглядка\Листовки для ОННМК\Логотип.ti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2240" y="4648198"/>
              <a:ext cx="298262" cy="2998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Подзаголовок 2"/>
            <p:cNvSpPr txBox="1">
              <a:spLocks/>
            </p:cNvSpPr>
            <p:nvPr/>
          </p:nvSpPr>
          <p:spPr>
            <a:xfrm>
              <a:off x="4860032" y="4587974"/>
              <a:ext cx="6368752" cy="52119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8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libri Light" panose="020F0302020204030204" pitchFamily="34" charset="0"/>
                  <a:cs typeface="Arial" panose="020B0604020202020204" pitchFamily="34" charset="0"/>
                </a:rPr>
                <a:t>Пироговский Центр</a:t>
              </a:r>
              <a:endParaRPr lang="ru-RU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660232" y="4856261"/>
              <a:ext cx="2808312" cy="2923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300" b="1" dirty="0" smtClean="0">
                  <a:solidFill>
                    <a:schemeClr val="bg1">
                      <a:lumMod val="65000"/>
                    </a:schemeClr>
                  </a:solidFill>
                  <a:latin typeface="Calibri Light" panose="020F0302020204030204" pitchFamily="34" charset="0"/>
                </a:rPr>
                <a:t>Выбор, проверенный временем!</a:t>
              </a:r>
              <a:endParaRPr lang="ru-RU" sz="1300" b="1" dirty="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478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2195736" y="123478"/>
            <a:ext cx="6948264" cy="864096"/>
          </a:xfrm>
          <a:prstGeom prst="rect">
            <a:avLst/>
          </a:prstGeom>
          <a:pattFill prst="pct25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8" name="Picture 2" descr="C:\Users\FateevSA\Desktop\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446"/>
            <a:ext cx="1547664" cy="411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0" y="411510"/>
            <a:ext cx="1979712" cy="0"/>
          </a:xfrm>
          <a:prstGeom prst="line">
            <a:avLst/>
          </a:prstGeom>
          <a:ln w="57150">
            <a:solidFill>
              <a:srgbClr val="FF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Заголовок 1"/>
          <p:cNvSpPr txBox="1">
            <a:spLocks/>
          </p:cNvSpPr>
          <p:nvPr/>
        </p:nvSpPr>
        <p:spPr>
          <a:xfrm>
            <a:off x="2195736" y="123478"/>
            <a:ext cx="6984776" cy="864096"/>
          </a:xfrm>
          <a:prstGeom prst="rect">
            <a:avLst/>
          </a:prstGeom>
          <a:pattFill prst="pct25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latin typeface="Calibri" panose="020F0502020204030204" pitchFamily="34" charset="0"/>
                <a:ea typeface="+mj-ea"/>
                <a:cs typeface="+mj-cs"/>
              </a:rPr>
              <a:t>Ситуации</a:t>
            </a:r>
            <a:r>
              <a:rPr lang="ru-RU" dirty="0"/>
              <a:t> </a:t>
            </a:r>
            <a:r>
              <a:rPr lang="ru-RU" sz="2800" dirty="0">
                <a:solidFill>
                  <a:srgbClr val="C00000"/>
                </a:solidFill>
                <a:latin typeface="Calibri" panose="020F0502020204030204" pitchFamily="34" charset="0"/>
                <a:ea typeface="+mj-ea"/>
                <a:cs typeface="+mj-cs"/>
              </a:rPr>
              <a:t>из</a:t>
            </a:r>
            <a:r>
              <a:rPr lang="ru-RU" dirty="0"/>
              <a:t> </a:t>
            </a:r>
            <a:r>
              <a:rPr lang="ru-RU" sz="2800" dirty="0">
                <a:solidFill>
                  <a:srgbClr val="C00000"/>
                </a:solidFill>
                <a:latin typeface="Calibri" panose="020F0502020204030204" pitchFamily="34" charset="0"/>
                <a:ea typeface="+mj-ea"/>
                <a:cs typeface="+mj-cs"/>
              </a:rPr>
              <a:t>практики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1059552"/>
            <a:ext cx="8928992" cy="32403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700" dirty="0"/>
              <a:t>Заключенным контрактом может быть предусмотрена поставка импортного лекарственного препарата со сроком годности не менее 12 месяцев на дату поставки. Вместе с тем на практике возникают ситуации, когда препарат с таким сроком годности в настоящий момент отсутствует в РФ и в ближайшее время осуществление его поставки не запланировано, что подтверждается письмом представителя производителя. При этом на рынке присутствует указанный препарат с меньшим сроком годности (например, 8 месяцев). Срок годности препаратов не является качественной его характеристикой, влияющей на его применение в течение этого срока, и не препятствует его применению в указанные сроки. Таким образом, с медицинской точки зрения, применение препарата с 12-месячным сроком годности и препарата с 8-месячным сроком годности является равнозначным по его характеристикам.</a:t>
            </a:r>
          </a:p>
          <a:p>
            <a:pPr algn="ctr"/>
            <a:endParaRPr lang="ru-RU" sz="1700" b="1" dirty="0" smtClean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043608" y="559743"/>
            <a:ext cx="666328" cy="432048"/>
          </a:xfrm>
          <a:prstGeom prst="ellipse">
            <a:avLst/>
          </a:prstGeom>
          <a:solidFill>
            <a:srgbClr val="C0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4860032" y="4587974"/>
            <a:ext cx="6368752" cy="560675"/>
            <a:chOff x="4860032" y="4587974"/>
            <a:chExt cx="6368752" cy="560675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6676407" y="4597124"/>
              <a:ext cx="2463788" cy="0"/>
            </a:xfrm>
            <a:prstGeom prst="line">
              <a:avLst/>
            </a:prstGeom>
            <a:ln w="57150">
              <a:solidFill>
                <a:srgbClr val="FF0000"/>
              </a:solidFill>
            </a:ln>
            <a:effec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pic>
          <p:nvPicPr>
            <p:cNvPr id="16" name="Picture 2" descr="C:\Users\FateevSA\Desktop\Реклама\Наглядка\Листовки для ОННМК\Логотип.ti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2240" y="4648198"/>
              <a:ext cx="298262" cy="2998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Подзаголовок 2"/>
            <p:cNvSpPr txBox="1">
              <a:spLocks/>
            </p:cNvSpPr>
            <p:nvPr/>
          </p:nvSpPr>
          <p:spPr>
            <a:xfrm>
              <a:off x="4860032" y="4587974"/>
              <a:ext cx="6368752" cy="52119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8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libri Light" panose="020F0302020204030204" pitchFamily="34" charset="0"/>
                  <a:cs typeface="Arial" panose="020B0604020202020204" pitchFamily="34" charset="0"/>
                </a:rPr>
                <a:t>Пироговский Центр</a:t>
              </a:r>
              <a:endParaRPr lang="ru-RU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6660232" y="4856261"/>
              <a:ext cx="2808312" cy="2923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300" b="1" dirty="0" smtClean="0">
                  <a:solidFill>
                    <a:schemeClr val="bg1">
                      <a:lumMod val="65000"/>
                    </a:schemeClr>
                  </a:solidFill>
                  <a:latin typeface="Calibri Light" panose="020F0302020204030204" pitchFamily="34" charset="0"/>
                </a:rPr>
                <a:t>Выбор, проверенный временем!</a:t>
              </a:r>
              <a:endParaRPr lang="ru-RU" sz="1300" b="1" dirty="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25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2195736" y="123478"/>
            <a:ext cx="6948264" cy="864096"/>
          </a:xfrm>
          <a:prstGeom prst="rect">
            <a:avLst/>
          </a:prstGeom>
          <a:pattFill prst="pct25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8" name="Picture 2" descr="C:\Users\FateevSA\Desktop\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446"/>
            <a:ext cx="1547664" cy="411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0" y="411510"/>
            <a:ext cx="1979712" cy="0"/>
          </a:xfrm>
          <a:prstGeom prst="line">
            <a:avLst/>
          </a:prstGeom>
          <a:ln w="57150">
            <a:solidFill>
              <a:srgbClr val="FF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Заголовок 1"/>
          <p:cNvSpPr txBox="1">
            <a:spLocks/>
          </p:cNvSpPr>
          <p:nvPr/>
        </p:nvSpPr>
        <p:spPr>
          <a:xfrm>
            <a:off x="2195736" y="123478"/>
            <a:ext cx="6984776" cy="864096"/>
          </a:xfrm>
          <a:prstGeom prst="rect">
            <a:avLst/>
          </a:prstGeom>
          <a:pattFill prst="pct25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2800">
                <a:solidFill>
                  <a:srgbClr val="C000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Ситуации из практики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1059552"/>
            <a:ext cx="8928992" cy="32403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dirty="0"/>
              <a:t>Заключенным контрактом предусмотрена поставка лекарственного препарата. В настоящий момент на рынке есть лекарственный препарат с таким же МНН, но в иной первичной упаковке или эквивалентной лекарственной форме или эквивалентной лекарственной дозировке, позволяющей достичь одинакового терапевтического эффекта</a:t>
            </a:r>
            <a:endParaRPr lang="ru-RU" b="1" dirty="0" smtClean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043608" y="559743"/>
            <a:ext cx="666328" cy="432048"/>
          </a:xfrm>
          <a:prstGeom prst="ellipse">
            <a:avLst/>
          </a:prstGeom>
          <a:solidFill>
            <a:srgbClr val="C0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4860032" y="4587974"/>
            <a:ext cx="6368752" cy="560675"/>
            <a:chOff x="4860032" y="4587974"/>
            <a:chExt cx="6368752" cy="560675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76407" y="4597124"/>
              <a:ext cx="2463788" cy="0"/>
            </a:xfrm>
            <a:prstGeom prst="line">
              <a:avLst/>
            </a:prstGeom>
            <a:ln w="57150">
              <a:solidFill>
                <a:srgbClr val="FF0000"/>
              </a:solidFill>
            </a:ln>
            <a:effec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pic>
          <p:nvPicPr>
            <p:cNvPr id="19" name="Picture 2" descr="C:\Users\FateevSA\Desktop\Реклама\Наглядка\Листовки для ОННМК\Логотип.ti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2240" y="4648198"/>
              <a:ext cx="298262" cy="2998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Подзаголовок 2"/>
            <p:cNvSpPr txBox="1">
              <a:spLocks/>
            </p:cNvSpPr>
            <p:nvPr/>
          </p:nvSpPr>
          <p:spPr>
            <a:xfrm>
              <a:off x="4860032" y="4587974"/>
              <a:ext cx="6368752" cy="52119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8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libri Light" panose="020F0302020204030204" pitchFamily="34" charset="0"/>
                  <a:cs typeface="Arial" panose="020B0604020202020204" pitchFamily="34" charset="0"/>
                </a:rPr>
                <a:t>Пироговский Центр</a:t>
              </a:r>
              <a:endParaRPr lang="ru-RU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660232" y="4856261"/>
              <a:ext cx="2808312" cy="2923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300" b="1" dirty="0" smtClean="0">
                  <a:solidFill>
                    <a:schemeClr val="bg1">
                      <a:lumMod val="65000"/>
                    </a:schemeClr>
                  </a:solidFill>
                  <a:latin typeface="Calibri Light" panose="020F0302020204030204" pitchFamily="34" charset="0"/>
                </a:rPr>
                <a:t>Выбор, проверенный временем!</a:t>
              </a:r>
              <a:endParaRPr lang="ru-RU" sz="1300" b="1" dirty="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955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346" y="1059582"/>
            <a:ext cx="5679790" cy="3716982"/>
          </a:xfrm>
          <a:prstGeom prst="rect">
            <a:avLst/>
          </a:prstGeom>
          <a:pattFill prst="dkDnDiag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307730" y="123478"/>
            <a:ext cx="4836270" cy="864096"/>
          </a:xfrm>
          <a:prstGeom prst="rect">
            <a:avLst/>
          </a:prstGeom>
          <a:pattFill prst="pct25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8" name="Picture 2" descr="C:\Users\FateevSA\Desktop\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446"/>
            <a:ext cx="1547664" cy="411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0" y="411510"/>
            <a:ext cx="1979712" cy="0"/>
          </a:xfrm>
          <a:prstGeom prst="line">
            <a:avLst/>
          </a:prstGeom>
          <a:ln w="57150">
            <a:solidFill>
              <a:srgbClr val="FF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202778" y="692696"/>
            <a:ext cx="4104952" cy="87094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Разрешить заключать дополнительные соглашения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1403648" y="1625192"/>
            <a:ext cx="432049" cy="586518"/>
          </a:xfrm>
          <a:prstGeom prst="line">
            <a:avLst/>
          </a:prstGeom>
          <a:ln w="50800" cmpd="sng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  <a:tailEnd type="triangle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Заголовок 1"/>
          <p:cNvSpPr txBox="1">
            <a:spLocks/>
          </p:cNvSpPr>
          <p:nvPr/>
        </p:nvSpPr>
        <p:spPr>
          <a:xfrm>
            <a:off x="4179912" y="123478"/>
            <a:ext cx="5000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+mn-cs"/>
              </a:rPr>
              <a:t>Проект резолюции</a:t>
            </a:r>
            <a:endParaRPr lang="ru-RU" sz="2800" dirty="0">
              <a:solidFill>
                <a:srgbClr val="C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5891" y="2299106"/>
            <a:ext cx="2713037" cy="1568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 </a:t>
            </a:r>
            <a:r>
              <a:rPr lang="ru-RU" dirty="0"/>
              <a:t>поставку равноценного лекарственного препарата другого производителя</a:t>
            </a:r>
            <a:endParaRPr lang="ru-RU" sz="16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915816" y="1625192"/>
            <a:ext cx="504056" cy="586518"/>
          </a:xfrm>
          <a:prstGeom prst="line">
            <a:avLst/>
          </a:prstGeom>
          <a:ln w="50800" cmpd="sng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  <a:tailEnd type="triangle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3203848" y="2299106"/>
            <a:ext cx="2464296" cy="1568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77800" algn="l"/>
              </a:tabLst>
            </a:pPr>
            <a:r>
              <a:rPr lang="ru-RU" sz="15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На </a:t>
            </a:r>
            <a:r>
              <a:rPr lang="ru-RU" sz="15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поставку лекарственных препаратов, в отношении которых установлена взаимозаменяемость в порядке, установленном Правительством РФ</a:t>
            </a:r>
            <a:endParaRPr lang="ru-RU" sz="1500" dirty="0" smtClean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796135" y="1059582"/>
            <a:ext cx="3240357" cy="3265972"/>
          </a:xfrm>
          <a:prstGeom prst="rect">
            <a:avLst/>
          </a:prstGeom>
          <a:pattFill prst="dkUpDiag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5868142" y="1137718"/>
            <a:ext cx="3168351" cy="96075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Наделить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заказчиков правом осуществлять приемку лекарственного препарата со сроком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годности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меньшим, чем указано в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контракте</a:t>
            </a:r>
            <a:endParaRPr lang="ru-RU" sz="12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868144" y="2499742"/>
            <a:ext cx="3168351" cy="10004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при </a:t>
            </a:r>
            <a:r>
              <a:rPr lang="ru-RU" sz="1200" dirty="0"/>
              <a:t>условии обязательного его использования в медицинских целях в период до истечения указанного срока годности, не применяя штрафные санкции к добросовестным </a:t>
            </a:r>
            <a:r>
              <a:rPr lang="ru-RU" sz="1200" dirty="0" smtClean="0"/>
              <a:t>поставщикам</a:t>
            </a:r>
            <a:endParaRPr lang="ru-RU" sz="12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30" name="Прямая соединительная линия 29"/>
          <p:cNvCxnSpPr>
            <a:stCxn id="28" idx="2"/>
            <a:endCxn id="29" idx="0"/>
          </p:cNvCxnSpPr>
          <p:nvPr/>
        </p:nvCxnSpPr>
        <p:spPr>
          <a:xfrm>
            <a:off x="7452318" y="2098471"/>
            <a:ext cx="2" cy="401271"/>
          </a:xfrm>
          <a:prstGeom prst="line">
            <a:avLst/>
          </a:prstGeom>
          <a:ln w="50800" cmpd="sng">
            <a:solidFill>
              <a:schemeClr val="accent2">
                <a:lumMod val="60000"/>
                <a:lumOff val="40000"/>
              </a:schemeClr>
            </a:solidFill>
            <a:prstDash val="solid"/>
            <a:miter lim="800000"/>
            <a:tailEnd type="triangle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9" idx="2"/>
          </p:cNvCxnSpPr>
          <p:nvPr/>
        </p:nvCxnSpPr>
        <p:spPr>
          <a:xfrm>
            <a:off x="4435996" y="3867894"/>
            <a:ext cx="0" cy="353114"/>
          </a:xfrm>
          <a:prstGeom prst="line">
            <a:avLst/>
          </a:prstGeom>
          <a:ln w="50800" cmpd="sng">
            <a:solidFill>
              <a:schemeClr val="accent2">
                <a:lumMod val="60000"/>
                <a:lumOff val="40000"/>
              </a:schemeClr>
            </a:solidFill>
            <a:prstDash val="solid"/>
            <a:miter lim="800000"/>
            <a:tailEnd type="triangle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611561" y="4221008"/>
            <a:ext cx="5056584" cy="7103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не изменяя при этом (в пределах установленной эквивалентности) существенные для медицинского применения характеристики, такие как МНН, лекарственная форма и дозировка, согласно приведенным примерам, и иные существенные условия контракта</a:t>
            </a:r>
            <a:endParaRPr lang="ru-RU" sz="11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4860032" y="4587974"/>
            <a:ext cx="6368752" cy="560675"/>
            <a:chOff x="4860032" y="4587974"/>
            <a:chExt cx="6368752" cy="560675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>
              <a:off x="6676407" y="4597124"/>
              <a:ext cx="2463788" cy="0"/>
            </a:xfrm>
            <a:prstGeom prst="line">
              <a:avLst/>
            </a:prstGeom>
            <a:ln w="57150">
              <a:solidFill>
                <a:srgbClr val="FF0000"/>
              </a:solidFill>
            </a:ln>
            <a:effec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pic>
          <p:nvPicPr>
            <p:cNvPr id="26" name="Picture 2" descr="C:\Users\FateevSA\Desktop\Реклама\Наглядка\Листовки для ОННМК\Логотип.t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2240" y="4648198"/>
              <a:ext cx="298262" cy="2998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Подзаголовок 2"/>
            <p:cNvSpPr txBox="1">
              <a:spLocks/>
            </p:cNvSpPr>
            <p:nvPr/>
          </p:nvSpPr>
          <p:spPr>
            <a:xfrm>
              <a:off x="4860032" y="4587974"/>
              <a:ext cx="6368752" cy="52119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8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libri Light" panose="020F0302020204030204" pitchFamily="34" charset="0"/>
                  <a:cs typeface="Arial" panose="020B0604020202020204" pitchFamily="34" charset="0"/>
                </a:rPr>
                <a:t>Пироговский Центр</a:t>
              </a:r>
              <a:endParaRPr lang="ru-RU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6660232" y="4856261"/>
              <a:ext cx="2808312" cy="2923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300" b="1" dirty="0" smtClean="0">
                  <a:solidFill>
                    <a:schemeClr val="bg1">
                      <a:lumMod val="65000"/>
                    </a:schemeClr>
                  </a:solidFill>
                  <a:latin typeface="Calibri Light" panose="020F0302020204030204" pitchFamily="34" charset="0"/>
                </a:rPr>
                <a:t>Выбор, проверенный временем!</a:t>
              </a:r>
              <a:endParaRPr lang="ru-RU" sz="1300" b="1" dirty="0">
                <a:solidFill>
                  <a:schemeClr val="bg1">
                    <a:lumMod val="65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586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5592</TotalTime>
  <Words>532</Words>
  <Application>Microsoft Office PowerPoint</Application>
  <PresentationFormat>Экран (16:9)</PresentationFormat>
  <Paragraphs>50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системы маркировки лекарственных препаратов: с чего начать подготовку медицинской организации</dc:title>
  <dc:creator>Фатеев Сергей Анатольевич</dc:creator>
  <cp:lastModifiedBy>Никитенко Дмитрий Николаевич</cp:lastModifiedBy>
  <cp:revision>167</cp:revision>
  <cp:lastPrinted>2019-04-18T10:36:32Z</cp:lastPrinted>
  <dcterms:created xsi:type="dcterms:W3CDTF">2018-12-04T10:18:27Z</dcterms:created>
  <dcterms:modified xsi:type="dcterms:W3CDTF">2019-04-18T17:56:41Z</dcterms:modified>
</cp:coreProperties>
</file>