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</p:sldIdLst>
  <p:sldSz cx="9144000" cy="6858000" type="screen4x3"/>
  <p:notesSz cx="6735763" cy="9799638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FuturaPress" charset="0"/>
      <p:regular r:id="rId2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7466" autoAdjust="0"/>
  </p:normalViewPr>
  <p:slideViewPr>
    <p:cSldViewPr>
      <p:cViewPr varScale="1">
        <p:scale>
          <a:sx n="135" d="100"/>
          <a:sy n="135" d="100"/>
        </p:scale>
        <p:origin x="-3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212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212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63F03A-CABE-462C-B6BC-613AA6FA59A3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212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212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51B1EC-F3DF-472C-9F30-A7B095861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212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212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3EEB00-3A62-47BB-9618-63A9BE18EF24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3963"/>
            <a:ext cx="4408487" cy="3308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16463"/>
            <a:ext cx="5389563" cy="3857625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212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212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273FCB-C001-49DC-8121-A97F5070F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i="1" smtClean="0"/>
              <a:t> </a:t>
            </a: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F01A2-E2C9-4416-ADAA-9D26A4BA283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ACFC59-F76A-482E-B07A-886AFF28465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3664BA-9F43-47A8-8B57-D808B57F0AC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2123B-E947-4C19-94DA-57FA1DA06B5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18E80-93FE-4F42-B291-EC70BF1B5E3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91B63-C257-45FD-8FA2-456B8623DF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7E20EF-E821-4645-BC96-3DC2819518E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E5FB4-0F06-4925-8970-3C3438681EA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E1AB5C-34B8-45E7-8119-8B321A78CB3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27996-ECE6-44E6-A668-D79D746035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A12B8-3964-4943-B631-7552340E12B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C3318-7B18-4D71-AAC4-C267433545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DBAD9E-11E6-41D3-A86D-7DEC5FFE0B4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946411-505D-4A43-945F-4D59BF2E35C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2BC13-04FC-4CBF-A5A3-1960344C2D3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3FE25-21D4-476B-849F-61DEC8B44EA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AD576-9C9F-4E08-A343-D235F2768D7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0EC917-1662-4536-B7C0-D66720A3963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89F5B4-E886-44B9-91F6-0B27224787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463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EAB7E-0E14-489B-BA37-150F6D51721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8859-2153-4CF2-9500-C34E23D17C33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DDFB9-1DC7-4746-A604-5827740F1C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17832-6AAF-425B-A715-2DBC56AB9B96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2C98B-BA15-4395-9551-602BA4BA1B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F4F8-417D-4E21-B7AB-400E42E30C27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B0BD-FA42-4DB8-9430-E89AFB7E83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6583-D104-4697-B1C6-C994D3E9846F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8D08-EE6E-4AC2-AA23-151600C1EF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C178-7359-41CE-99D1-1F2BB2FC3412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D29F-E7FE-431E-92FD-CA5F44E3FF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94977-6D81-43D1-B940-79842060D13F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5E1E1-392D-4A8C-8C86-D55601CAC5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7338-99DC-415E-A0DF-C4817554E06D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C0EA-55C7-48F0-A588-4EDBFB03D0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EBC30-8A61-4B0D-A18F-0451854CEDDE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A81F-4AA1-4DEC-814C-36789EE97B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458D-E7CF-4CAD-ACAC-7D4F67E1F508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2B95F-837F-42CC-B9AD-FB4E8EE5E3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2A7D-10F8-457F-8F38-C0EF52780035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1E5B-5096-4A43-B8F8-398896B5D5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D48E-53C3-45AB-BF1A-8BFCC06C805D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10B4-4A2E-43B2-B85C-3B8B58256E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83D8DB-5B53-42ED-AC94-CC3A3B61D646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D48455-9F84-4747-A328-894DBAE42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700213"/>
            <a:ext cx="8229600" cy="3816350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50" y="1268413"/>
            <a:ext cx="5224463" cy="2776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Press" panose="020B0604020202020204" pitchFamily="34" charset="0"/>
                <a:cs typeface="+mn-cs"/>
              </a:rPr>
              <a:t>ТЕКУЩИЕ ИТОГИ ПИЛОТНОГО ПРОЕКТА ПО ВЗАИМОДЕЙСТВИЮ </a:t>
            </a:r>
            <a:r>
              <a:rPr lang="en-US" sz="2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Press" panose="020B0604020202020204" pitchFamily="34" charset="0"/>
                <a:cs typeface="+mn-cs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Press" panose="020B0604020202020204" pitchFamily="34" charset="0"/>
                <a:cs typeface="+mn-cs"/>
              </a:rPr>
              <a:t>АСУЛОН </a:t>
            </a:r>
            <a:r>
              <a:rPr lang="en-US" sz="2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Press" panose="020B0604020202020204" pitchFamily="34" charset="0"/>
                <a:cs typeface="+mn-cs"/>
              </a:rPr>
              <a:t>C  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Press" panose="020B0604020202020204" pitchFamily="34" charset="0"/>
                <a:cs typeface="+mn-cs"/>
              </a:rPr>
              <a:t>ФГИС МДЛП </a:t>
            </a:r>
            <a:r>
              <a:rPr lang="en-US" sz="2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Press" panose="020B0604020202020204" pitchFamily="34" charset="0"/>
                <a:cs typeface="+mn-cs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Press" panose="020B0604020202020204" pitchFamily="34" charset="0"/>
                <a:cs typeface="+mn-cs"/>
              </a:rPr>
              <a:t>В </a:t>
            </a:r>
            <a:r>
              <a:rPr lang="en-US" sz="2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Press" panose="020B0604020202020204" pitchFamily="34" charset="0"/>
                <a:cs typeface="+mn-cs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Press" panose="020B0604020202020204" pitchFamily="34" charset="0"/>
                <a:cs typeface="+mn-cs"/>
              </a:rPr>
              <a:t>МОСКВЕ 2017-2019г.  </a:t>
            </a:r>
            <a:endParaRPr lang="ru-RU" sz="2800" b="1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FuturaPress" panose="020B0604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44624"/>
            <a:ext cx="9144000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СКАНИРОВАНИЕ  ШК С УПАКОВОК В МОМЕНТ ОТПУСКА РЕЦЕПТА</a:t>
            </a:r>
          </a:p>
        </p:txBody>
      </p:sp>
      <p:pic>
        <p:nvPicPr>
          <p:cNvPr id="33795" name="Содержимое 4" descr="Ввод рецепта 4.png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" y="1268413"/>
            <a:ext cx="780415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33772" y="44624"/>
            <a:ext cx="8676456" cy="792088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А ВДРУГ БОЛЬШАЯ ОЧЕРЕДЬ И НЕТ ВРЕМЕНИ ВВЕСТИ ВСЕ ДАННЫЕ ПРИ ОБСЛУЖИВАНИИ ПАЦИЕНТА…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all" dirty="0">
              <a:ln w="0"/>
              <a:solidFill>
                <a:schemeClr val="bg1"/>
              </a:solidFill>
              <a:latin typeface="FuturaPress" pitchFamily="34" charset="0"/>
              <a:ea typeface="+mj-ea"/>
              <a:cs typeface="+mj-cs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1268413"/>
            <a:ext cx="80740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44624"/>
            <a:ext cx="9144000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А ВДРУГ НЕТ ИНТЕРНЕТА ПРИ РАБОТЕ В ОБЛАКЕ …</a:t>
            </a:r>
          </a:p>
        </p:txBody>
      </p:sp>
      <p:pic>
        <p:nvPicPr>
          <p:cNvPr id="37891" name="Содержимое 8" descr="Новый точечный рисунок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28775"/>
            <a:ext cx="82296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 txBox="1">
            <a:spLocks/>
          </p:cNvSpPr>
          <p:nvPr/>
        </p:nvSpPr>
        <p:spPr bwMode="auto">
          <a:xfrm>
            <a:off x="374650" y="908050"/>
            <a:ext cx="83518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endParaRPr lang="ru-RU" b="1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4624"/>
            <a:ext cx="8229600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ПРОТОКОЛ ОТПРАВКИ ДАННЫХ В ФГИС  МДЛП</a:t>
            </a:r>
          </a:p>
        </p:txBody>
      </p:sp>
      <p:pic>
        <p:nvPicPr>
          <p:cNvPr id="39940" name="Содержимое 4" descr="Протокол отправки в МДЛП.png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" y="1196975"/>
            <a:ext cx="780415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 txBox="1">
            <a:spLocks/>
          </p:cNvSpPr>
          <p:nvPr/>
        </p:nvSpPr>
        <p:spPr bwMode="auto">
          <a:xfrm>
            <a:off x="374650" y="908050"/>
            <a:ext cx="83518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endParaRPr lang="ru-RU" b="1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4624"/>
            <a:ext cx="8229600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РАЗБОР КОДА МАРКИРОВКИ</a:t>
            </a:r>
          </a:p>
        </p:txBody>
      </p:sp>
      <p:pic>
        <p:nvPicPr>
          <p:cNvPr id="41988" name="Содержимое 4" descr="Разбор ШК.png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" y="1052513"/>
            <a:ext cx="780415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 txBox="1">
            <a:spLocks/>
          </p:cNvSpPr>
          <p:nvPr/>
        </p:nvSpPr>
        <p:spPr bwMode="auto">
          <a:xfrm>
            <a:off x="374650" y="908050"/>
            <a:ext cx="83518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endParaRPr lang="ru-RU" b="1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89856" y="44624"/>
            <a:ext cx="7164288" cy="792088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ПРОВЕРКА СОСТОЯНИЯ КОДОВ МАРКИРОВКИ В РАМКАХ </a:t>
            </a:r>
            <a:endParaRPr lang="en-US" sz="2000" b="1" cap="all" dirty="0">
              <a:ln w="0"/>
              <a:solidFill>
                <a:schemeClr val="bg1"/>
              </a:solidFill>
              <a:latin typeface="FuturaPress" pitchFamily="34" charset="0"/>
              <a:ea typeface="+mj-ea"/>
              <a:cs typeface="+mj-cs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КОНКРЕТНОЙ ПАРТИИ ТОВАРА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1268413"/>
            <a:ext cx="80740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4624"/>
            <a:ext cx="8229600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Проверка  отправки  данных  в  </a:t>
            </a:r>
            <a:r>
              <a:rPr lang="ru-RU" sz="2000" b="1" cap="all" dirty="0" err="1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лк</a:t>
            </a: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  </a:t>
            </a:r>
            <a:r>
              <a:rPr lang="ru-RU" sz="2000" b="1" cap="all" dirty="0" err="1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фгис</a:t>
            </a: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  </a:t>
            </a:r>
            <a:r>
              <a:rPr lang="ru-RU" sz="2000" b="1" cap="all" dirty="0" err="1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мдлп</a:t>
            </a: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46083" name="Содержимое 4" descr="Протокол загрузки в МДЛП.png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" y="1268413"/>
            <a:ext cx="780415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 txBox="1">
            <a:spLocks/>
          </p:cNvSpPr>
          <p:nvPr/>
        </p:nvSpPr>
        <p:spPr bwMode="auto">
          <a:xfrm>
            <a:off x="374650" y="908050"/>
            <a:ext cx="83518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endParaRPr lang="ru-RU" b="1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4624"/>
            <a:ext cx="9144000" cy="648072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Использование  </a:t>
            </a:r>
            <a:r>
              <a:rPr lang="ru-RU" sz="2000" b="1" cap="all" dirty="0" err="1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усо</a:t>
            </a: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 от </a:t>
            </a:r>
            <a:r>
              <a:rPr lang="en-US" sz="2000" b="1" cap="all" dirty="0" err="1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Taxcom</a:t>
            </a:r>
            <a:endParaRPr lang="ru-RU" sz="2000" b="1" cap="all" dirty="0">
              <a:ln w="0"/>
              <a:solidFill>
                <a:schemeClr val="bg1"/>
              </a:solidFill>
              <a:latin typeface="FuturaPress" pitchFamily="34" charset="0"/>
              <a:ea typeface="+mj-ea"/>
              <a:cs typeface="+mj-cs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713" y="1196975"/>
            <a:ext cx="8072437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2"/>
          <p:cNvSpPr txBox="1">
            <a:spLocks/>
          </p:cNvSpPr>
          <p:nvPr/>
        </p:nvSpPr>
        <p:spPr bwMode="auto">
          <a:xfrm>
            <a:off x="374650" y="908050"/>
            <a:ext cx="83518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endParaRPr lang="ru-RU" b="1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4624"/>
            <a:ext cx="8229600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ИСПОЛЬЗОВАНИИЕ ТЕРМИНАЛА  МДЛП ОТ  ЦРПТ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1271588"/>
            <a:ext cx="80740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4624"/>
            <a:ext cx="8229600" cy="720080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ИТОГИ</a:t>
            </a:r>
            <a:r>
              <a:rPr lang="ru-RU" sz="2000" b="1" cap="all" dirty="0">
                <a:ln w="0"/>
                <a:solidFill>
                  <a:srgbClr val="0000CC"/>
                </a:solidFill>
                <a:latin typeface="FuturaPress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52227" name="Содержимое 2"/>
          <p:cNvSpPr txBox="1">
            <a:spLocks/>
          </p:cNvSpPr>
          <p:nvPr/>
        </p:nvSpPr>
        <p:spPr bwMode="auto">
          <a:xfrm>
            <a:off x="250825" y="1125538"/>
            <a:ext cx="82296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		</a:t>
            </a:r>
            <a:r>
              <a:rPr lang="ru-RU" sz="2000">
                <a:latin typeface="Calibri" pitchFamily="34" charset="0"/>
              </a:rPr>
              <a:t>Гарантируем, что в определённые постановлениями Правительства РФ сроки программное обеспечение ГК Эскейп будет полностью обеспечивать взаимодействие с ФГИС МДЛП. На текущий момент выполняется отладка  доработок ИС Маркировка и разработка пользовательской документации. 	Клиентам же рекомендуем своевременно выполнить организационные и технологические процедуры по регистрации  в ФГИС МДЛП, анализ состояния техники, закупку сертификатов для работы с ЭЦП и прочие обеспечивающие мероприятия.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>
                <a:latin typeface="Calibri" pitchFamily="34" charset="0"/>
              </a:rPr>
              <a:t>		Одним словом, работы становится больше, но результат говорит сам за себя... 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4624"/>
            <a:ext cx="8229600" cy="710814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ВЕХИ ПРОЕКТА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04813" y="981075"/>
            <a:ext cx="4830762" cy="22987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С 1 февраля 2017 года на территории Российской Федерации идет Эксперимент по маркировке лекарственных препаратов в соответствии с постановлением Правительства Российской Федерации от 24 января 2017 г. № 62.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25" y="836613"/>
            <a:ext cx="3073400" cy="2317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3" name="Содержимое 2"/>
          <p:cNvSpPr txBox="1">
            <a:spLocks/>
          </p:cNvSpPr>
          <p:nvPr/>
        </p:nvSpPr>
        <p:spPr bwMode="auto">
          <a:xfrm>
            <a:off x="381000" y="3360738"/>
            <a:ext cx="8512175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С 1 ноября 2018 года в соответствии с Постановлением Правительства Российской Федерации от 28 августа 2018 г. № 1018 информационная система МДЛП перешла от ФНС к Оператору ЦРПТ в единую национальную систему маркировки и прослеживаемости товаров «Честный ЗНАК»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С 1 октября 2019 года маркировка станет обязательной для препаратов из перечня ВЗН?...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endParaRPr lang="ru-RU" sz="32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Содержимое 2"/>
          <p:cNvSpPr txBox="1">
            <a:spLocks/>
          </p:cNvSpPr>
          <p:nvPr/>
        </p:nvSpPr>
        <p:spPr bwMode="auto">
          <a:xfrm>
            <a:off x="374650" y="908050"/>
            <a:ext cx="83518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endParaRPr lang="ru-RU" b="1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4068" y="3717032"/>
            <a:ext cx="8229600" cy="2088232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rgbClr val="002060"/>
                </a:solidFill>
                <a:latin typeface="FuturaPress" pitchFamily="34" charset="0"/>
                <a:ea typeface="+mj-ea"/>
                <a:cs typeface="+mj-cs"/>
              </a:rPr>
              <a:t>спасибо за внимание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rgbClr val="002060"/>
                </a:solidFill>
                <a:latin typeface="FuturaPress" pitchFamily="34" charset="0"/>
                <a:ea typeface="+mj-ea"/>
                <a:cs typeface="+mj-cs"/>
              </a:rPr>
              <a:t>Приглашаем к сотрудничеству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rgbClr val="002060"/>
                </a:solidFill>
                <a:latin typeface="FuturaPress" pitchFamily="34" charset="0"/>
                <a:ea typeface="+mj-ea"/>
                <a:cs typeface="+mj-cs"/>
              </a:rPr>
              <a:t>Группа компаний «эскейп»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rgbClr val="002060"/>
                </a:solidFill>
                <a:latin typeface="FuturaPress" pitchFamily="34" charset="0"/>
                <a:ea typeface="+mj-ea"/>
                <a:cs typeface="+mj-cs"/>
              </a:rPr>
              <a:t>(499) 968-91-00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cap="all" dirty="0">
                <a:ln w="0"/>
                <a:solidFill>
                  <a:srgbClr val="002060"/>
                </a:solidFill>
                <a:latin typeface="FuturaPress" pitchFamily="34" charset="0"/>
                <a:ea typeface="+mj-ea"/>
                <a:cs typeface="+mj-cs"/>
              </a:rPr>
              <a:t>www.esc.ru</a:t>
            </a:r>
            <a:endParaRPr lang="ru-RU" sz="2000" b="1" cap="all" dirty="0">
              <a:ln w="0"/>
              <a:solidFill>
                <a:srgbClr val="002060"/>
              </a:solidFill>
              <a:latin typeface="FuturaPress" pitchFamily="34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49588" y="1124744"/>
            <a:ext cx="4078559" cy="27119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 txBox="1">
            <a:spLocks/>
          </p:cNvSpPr>
          <p:nvPr/>
        </p:nvSpPr>
        <p:spPr bwMode="auto">
          <a:xfrm>
            <a:off x="374650" y="908050"/>
            <a:ext cx="83518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endParaRPr lang="ru-RU" b="1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4624"/>
            <a:ext cx="8229600" cy="720080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ПРЕДЫСТОРИЯ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82600" y="908050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Долгое время существовало только </a:t>
            </a:r>
          </a:p>
          <a:p>
            <a:pPr marL="342900" indent="-342900">
              <a:buClr>
                <a:srgbClr val="002060"/>
              </a:buClr>
              <a:buFont typeface="Arial" charset="0"/>
              <a:buNone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      понимание 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зачем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 мы создаём </a:t>
            </a:r>
          </a:p>
          <a:p>
            <a:pPr marL="342900" indent="-342900">
              <a:buClr>
                <a:srgbClr val="002060"/>
              </a:buClr>
              <a:buFont typeface="Arial" charset="0"/>
              <a:buNone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      подобную систему</a:t>
            </a:r>
          </a:p>
          <a:p>
            <a:pPr marL="342900" indent="-342900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Относительно недавно стало более</a:t>
            </a:r>
          </a:p>
          <a:p>
            <a:pPr marL="342900" indent="-342900">
              <a:buClr>
                <a:srgbClr val="002060"/>
              </a:buClr>
              <a:buFont typeface="Arial" charset="0"/>
              <a:buNone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      очевидно, 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как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 мы её создаём и что </a:t>
            </a:r>
          </a:p>
          <a:p>
            <a:pPr marL="342900" indent="-342900">
              <a:buClr>
                <a:srgbClr val="002060"/>
              </a:buClr>
              <a:buFont typeface="Arial" charset="0"/>
              <a:buNone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      от неё следует ожидать</a:t>
            </a:r>
          </a:p>
          <a:p>
            <a:pPr marL="342900" indent="-342900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С развитием понимания, как создаётся </a:t>
            </a:r>
          </a:p>
          <a:p>
            <a:pPr marL="342900" indent="-342900">
              <a:buClr>
                <a:srgbClr val="002060"/>
              </a:buClr>
              <a:buFont typeface="Arial" charset="0"/>
              <a:buNone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       система, выявляются нюансы автоматизируемых бизнес-процессов, </a:t>
            </a:r>
          </a:p>
          <a:p>
            <a:pPr marL="342900" indent="-342900">
              <a:buClr>
                <a:srgbClr val="002060"/>
              </a:buClr>
              <a:buFont typeface="Arial" charset="0"/>
              <a:buNone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       которые не дают разработчикам и пользователям зафиксировать </a:t>
            </a:r>
          </a:p>
          <a:p>
            <a:pPr marL="342900" indent="-342900">
              <a:buClr>
                <a:srgbClr val="002060"/>
              </a:buClr>
              <a:buFont typeface="Arial" charset="0"/>
              <a:buNone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       какое-то состояние и с уверенностью заявить: «Мы готовы к работе». </a:t>
            </a:r>
          </a:p>
          <a:p>
            <a:pPr marL="342900" indent="-342900">
              <a:buClr>
                <a:srgbClr val="002060"/>
              </a:buClr>
              <a:buFont typeface="Arial" charset="0"/>
              <a:buNone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       Однако это не приговор – каждый раз это новый 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вызов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4437063"/>
            <a:ext cx="2879725" cy="2165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25" y="839788"/>
            <a:ext cx="3116263" cy="2074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74663" y="8111"/>
            <a:ext cx="8229600" cy="720081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ВЫЗОВЫ</a:t>
            </a:r>
          </a:p>
        </p:txBody>
      </p:sp>
      <p:sp>
        <p:nvSpPr>
          <p:cNvPr id="21507" name="Содержимое 2"/>
          <p:cNvSpPr txBox="1">
            <a:spLocks/>
          </p:cNvSpPr>
          <p:nvPr/>
        </p:nvSpPr>
        <p:spPr bwMode="auto">
          <a:xfrm>
            <a:off x="468313" y="1125538"/>
            <a:ext cx="82296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Не все бизнес-процессы описаны и проработаны первоначально с достаточной степенью детализации, но результаты работы профильных подгрупп рабочей группы Росздравнадзора, находят отклик у Оператора ЦРПТ, и новые полезные функции уже реализованы в ходе Пилотного проекта, часть стоит в очереди на реализацию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Не все участники процесса реализации лекарственных препаратов понимают свою роль в системе, необходимость изменения собственных бизнес-процессов и прочие проблемы, связанные с внедрением ФГИС МДЛП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Не все участники оборота ЛП оснащены на текущий момент необходимым оборудованием для выполнения всех требований ПП РФ №1556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000" i="1">
                <a:latin typeface="Calibri" pitchFamily="34" charset="0"/>
                <a:cs typeface="Times New Roman" pitchFamily="18" charset="0"/>
              </a:rPr>
              <a:t>Вероятно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: производителям и регуляторам консолидировано пересмотреть требования к оформлению информации на упаковке на предмет нанесения только одного типа ШК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4624"/>
            <a:ext cx="8229600" cy="663534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ОПЫТ</a:t>
            </a:r>
          </a:p>
        </p:txBody>
      </p:sp>
      <p:sp>
        <p:nvSpPr>
          <p:cNvPr id="23555" name="Содержимое 2"/>
          <p:cNvSpPr txBox="1">
            <a:spLocks/>
          </p:cNvSpPr>
          <p:nvPr/>
        </p:nvSpPr>
        <p:spPr bwMode="auto">
          <a:xfrm>
            <a:off x="434975" y="1128713"/>
            <a:ext cx="82296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000">
                <a:latin typeface="Calibri" pitchFamily="34" charset="0"/>
              </a:rPr>
              <a:t>Приход товара посредством импорта электронных накладных или путём ручного ввода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000">
                <a:latin typeface="Calibri" pitchFamily="34" charset="0"/>
              </a:rPr>
              <a:t>Перемещение товара по объектам выбытия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000">
                <a:latin typeface="Calibri" pitchFamily="34" charset="0"/>
              </a:rPr>
              <a:t>Выбытие 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000">
                <a:latin typeface="Calibri" pitchFamily="34" charset="0"/>
              </a:rPr>
              <a:t>Контроль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8" y="3284538"/>
            <a:ext cx="2952750" cy="1858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3284538"/>
            <a:ext cx="2836863" cy="1889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 txBox="1">
            <a:spLocks/>
          </p:cNvSpPr>
          <p:nvPr/>
        </p:nvSpPr>
        <p:spPr bwMode="auto">
          <a:xfrm>
            <a:off x="374650" y="908050"/>
            <a:ext cx="83518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endParaRPr lang="ru-RU" b="1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44624"/>
            <a:ext cx="8028384" cy="792088"/>
          </a:xfrm>
          <a:prstGeom prst="rect">
            <a:avLst/>
          </a:prstGeom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chemeClr val="bg1"/>
                </a:solidFill>
                <a:latin typeface="FuturaPress" panose="020B0604020202020204" pitchFamily="34" charset="0"/>
                <a:ea typeface="+mj-ea"/>
                <a:cs typeface="+mj-cs"/>
              </a:rPr>
              <a:t>ПРИХОД ТОВАРА С ИСПОЛЬЗОВАНИЕМ ИМПОРТА ЭЛЕКТРОННОЙ НАКЛАДНОЙ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1268413"/>
            <a:ext cx="80740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 txBox="1">
            <a:spLocks/>
          </p:cNvSpPr>
          <p:nvPr/>
        </p:nvSpPr>
        <p:spPr bwMode="auto">
          <a:xfrm>
            <a:off x="374650" y="908050"/>
            <a:ext cx="83518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endParaRPr lang="ru-RU" b="1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4624"/>
            <a:ext cx="8229600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СКАНИРОВАНИЕ ШК ПРИ ПРОВЕРКЕ ПРИХОДНОГО ДОКУМЕНТА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1271588"/>
            <a:ext cx="80740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4624"/>
            <a:ext cx="8229600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ИЗМЕНЕНИЕ  СОСТОЯНИЯ  ДОКУМЕНТА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1196975"/>
            <a:ext cx="807402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 txBox="1">
            <a:spLocks/>
          </p:cNvSpPr>
          <p:nvPr/>
        </p:nvSpPr>
        <p:spPr bwMode="auto">
          <a:xfrm>
            <a:off x="374650" y="908050"/>
            <a:ext cx="83518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endParaRPr lang="ru-RU" b="1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4624"/>
            <a:ext cx="8229600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chemeClr val="bg1"/>
                </a:solidFill>
                <a:latin typeface="FuturaPress" pitchFamily="34" charset="0"/>
                <a:ea typeface="+mj-ea"/>
                <a:cs typeface="+mj-cs"/>
              </a:rPr>
              <a:t>ВЫБОР ПРЕПАРАТА В МОМЕНТ ОТПУСКА РЕЦЕПТА</a:t>
            </a:r>
          </a:p>
        </p:txBody>
      </p:sp>
      <p:pic>
        <p:nvPicPr>
          <p:cNvPr id="31748" name="Содержимое 4" descr="Ввод рецепта 2.png"/>
          <p:cNvPicPr preferRelativeResize="0">
            <a:picLocks/>
          </p:cNvPicPr>
          <p:nvPr/>
        </p:nvPicPr>
        <p:blipFill>
          <a:blip r:embed="rId4">
            <a:lum bright="4000" contrast="-12000"/>
          </a:blip>
          <a:srcRect/>
          <a:stretch>
            <a:fillRect/>
          </a:stretch>
        </p:blipFill>
        <p:spPr bwMode="auto">
          <a:xfrm>
            <a:off x="669925" y="981075"/>
            <a:ext cx="78041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23156</TotalTime>
  <Words>359</Words>
  <Application>Microsoft Office PowerPoint</Application>
  <PresentationFormat>Экран (4:3)</PresentationFormat>
  <Paragraphs>47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FuturaPress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listopad_a</dc:creator>
  <cp:lastModifiedBy>prapor</cp:lastModifiedBy>
  <cp:revision>346</cp:revision>
  <cp:lastPrinted>2019-04-16T09:54:03Z</cp:lastPrinted>
  <dcterms:created xsi:type="dcterms:W3CDTF">2014-07-03T07:36:31Z</dcterms:created>
  <dcterms:modified xsi:type="dcterms:W3CDTF">2019-04-18T19:20:31Z</dcterms:modified>
</cp:coreProperties>
</file>