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2" r:id="rId4"/>
    <p:sldId id="260" r:id="rId5"/>
    <p:sldId id="275" r:id="rId6"/>
    <p:sldId id="276" r:id="rId7"/>
    <p:sldId id="277" r:id="rId8"/>
    <p:sldId id="264" r:id="rId9"/>
    <p:sldId id="274" r:id="rId10"/>
    <p:sldId id="265" r:id="rId11"/>
    <p:sldId id="273" r:id="rId12"/>
    <p:sldId id="278" r:id="rId13"/>
    <p:sldId id="279" r:id="rId14"/>
    <p:sldId id="280" r:id="rId15"/>
    <p:sldId id="270" r:id="rId16"/>
    <p:sldId id="271" r:id="rId17"/>
    <p:sldId id="267" r:id="rId18"/>
    <p:sldId id="269" r:id="rId19"/>
    <p:sldId id="268" r:id="rId20"/>
    <p:sldId id="266" r:id="rId21"/>
    <p:sldId id="281" r:id="rId22"/>
    <p:sldId id="282" r:id="rId23"/>
    <p:sldId id="283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9CD54-5081-4E03-BF7A-8378B92336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C2422-B65E-4306-A2B4-FC7616752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57119" y="684784"/>
            <a:ext cx="2343763" cy="3430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A87A8-5CDF-45F6-B5B0-A2CFC28C321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305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A87A8-5CDF-45F6-B5B0-A2CFC28C321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305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A87A8-5CDF-45F6-B5B0-A2CFC28C321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098-2189-409A-A57F-11FFB09DE25E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01C-4B42-47F7-B58B-65D2345A1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098-2189-409A-A57F-11FFB09DE25E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01C-4B42-47F7-B58B-65D2345A1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098-2189-409A-A57F-11FFB09DE25E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01C-4B42-47F7-B58B-65D2345A1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098-2189-409A-A57F-11FFB09DE25E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01C-4B42-47F7-B58B-65D2345A1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098-2189-409A-A57F-11FFB09DE25E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01C-4B42-47F7-B58B-65D2345A1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098-2189-409A-A57F-11FFB09DE25E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01C-4B42-47F7-B58B-65D2345A1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098-2189-409A-A57F-11FFB09DE25E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01C-4B42-47F7-B58B-65D2345A1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098-2189-409A-A57F-11FFB09DE25E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01C-4B42-47F7-B58B-65D2345A1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098-2189-409A-A57F-11FFB09DE25E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01C-4B42-47F7-B58B-65D2345A1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098-2189-409A-A57F-11FFB09DE25E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01C-4B42-47F7-B58B-65D2345A1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A098-2189-409A-A57F-11FFB09DE25E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01C-4B42-47F7-B58B-65D2345A1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A098-2189-409A-A57F-11FFB09DE25E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9101C-4B42-47F7-B58B-65D2345A12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as.nalog.ru/FiasInfo.aspx" TargetMode="External"/><Relationship Id="rId2" Type="http://schemas.openxmlformats.org/officeDocument/2006/relationships/hyperlink" Target="https://minsvyaz.ru/ru/activity/govservices/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gb3zela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lsz.fsb.ru/certification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ambria" pitchFamily="18" charset="0"/>
              </a:rPr>
              <a:t>Практические аспекты </a:t>
            </a:r>
            <a:r>
              <a:rPr lang="ru-RU" dirty="0" smtClean="0">
                <a:latin typeface="Cambria" pitchFamily="18" charset="0"/>
              </a:rPr>
              <a:t>подключения медицинской </a:t>
            </a:r>
            <a:r>
              <a:rPr lang="ru-RU" dirty="0">
                <a:latin typeface="Cambria" pitchFamily="18" charset="0"/>
              </a:rPr>
              <a:t>организации </a:t>
            </a:r>
            <a:r>
              <a:rPr lang="ru-RU" dirty="0" smtClean="0">
                <a:latin typeface="Cambria" pitchFamily="18" charset="0"/>
              </a:rPr>
              <a:t>к </a:t>
            </a:r>
            <a:r>
              <a:rPr lang="ru-RU" dirty="0">
                <a:latin typeface="Cambria" pitchFamily="18" charset="0"/>
              </a:rPr>
              <a:t>ФГИС МДЛП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Борщевская Наталья Алексеевна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Начальник отдела информационных технологий</a:t>
            </a:r>
          </a:p>
          <a:p>
            <a:pPr algn="l"/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Рисунок 3" descr="Логотип ГБУ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0"/>
            <a:ext cx="5858131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8"/>
          <p:cNvSpPr>
            <a:spLocks noChangeArrowheads="1"/>
          </p:cNvSpPr>
          <p:nvPr/>
        </p:nvSpPr>
        <p:spPr bwMode="auto">
          <a:xfrm>
            <a:off x="402817" y="3068960"/>
            <a:ext cx="8741183" cy="118813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lvl="0" indent="-171450"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Передача данных с помощью </a:t>
            </a:r>
          </a:p>
          <a:p>
            <a:pPr marL="171450" lvl="0" indent="-17145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аппаратно-программного интерфейса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API)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Регламент подключения к API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рекомендуемый алгоритм освоения интеграции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 МДЛП через предоставляемый API </a:t>
            </a:r>
          </a:p>
          <a:p>
            <a:pPr marL="171450" indent="-171450" algn="ctr"/>
            <a:r>
              <a:rPr lang="en-US" sz="2400" i="1" u="sng" dirty="0" smtClean="0">
                <a:solidFill>
                  <a:srgbClr val="0808B8"/>
                </a:solidFill>
                <a:latin typeface="Times New Roman" pitchFamily="18" charset="0"/>
                <a:cs typeface="Times New Roman" pitchFamily="18" charset="0"/>
                <a:hlinkClick r:id="rId2" invalidUrl="https:///"/>
              </a:rPr>
              <a:t>https://</a:t>
            </a:r>
            <a:r>
              <a:rPr lang="ru-RU" sz="2400" u="sng" dirty="0" err="1" smtClean="0">
                <a:solidFill>
                  <a:srgbClr val="0808B8"/>
                </a:solidFill>
                <a:latin typeface="Times New Roman" pitchFamily="18" charset="0"/>
                <a:cs typeface="Times New Roman" pitchFamily="18" charset="0"/>
              </a:rPr>
              <a:t>честныйзнак.рф</a:t>
            </a:r>
            <a:r>
              <a:rPr lang="ru-RU" sz="2400" u="sng" dirty="0" smtClean="0">
                <a:solidFill>
                  <a:srgbClr val="0808B8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u="sng" dirty="0" smtClean="0">
                <a:solidFill>
                  <a:srgbClr val="0808B8"/>
                </a:solidFill>
                <a:latin typeface="Times New Roman" pitchFamily="18" charset="0"/>
                <a:cs typeface="Times New Roman" pitchFamily="18" charset="0"/>
              </a:rPr>
              <a:t>business/projects/21/#29@for_developers</a:t>
            </a:r>
            <a:endParaRPr lang="ru-RU" sz="2400" b="1" i="1" u="sng" dirty="0" smtClean="0">
              <a:solidFill>
                <a:srgbClr val="0808B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78FA0-0AE3-4722-AA7E-FEF1ED673B0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51920" y="188640"/>
            <a:ext cx="5817595" cy="475525"/>
          </a:xfrm>
          <a:prstGeom prst="rect">
            <a:avLst/>
          </a:prstGeom>
          <a:noFill/>
        </p:spPr>
        <p:txBody>
          <a:bodyPr wrap="square" lIns="105165" tIns="52583" rIns="105165" bIns="52583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работы с ИС МДЛП</a:t>
            </a:r>
          </a:p>
        </p:txBody>
      </p:sp>
      <p:sp>
        <p:nvSpPr>
          <p:cNvPr id="9" name="Прямоугольник 68"/>
          <p:cNvSpPr>
            <a:spLocks noChangeArrowheads="1"/>
          </p:cNvSpPr>
          <p:nvPr/>
        </p:nvSpPr>
        <p:spPr bwMode="auto">
          <a:xfrm>
            <a:off x="0" y="1160748"/>
            <a:ext cx="9144000" cy="151216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ctr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в ИС МДЛП</a:t>
            </a:r>
          </a:p>
          <a:p>
            <a:pPr marL="171450" lvl="0" indent="-171450" algn="ctr"/>
            <a:r>
              <a:rPr lang="en-US" sz="24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https://mdlp.crpt.ru </a:t>
            </a:r>
            <a:endParaRPr lang="ru-RU" sz="2400" u="sng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ctr"/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Руководство пользователя личного кабинета участника </a:t>
            </a:r>
          </a:p>
          <a:p>
            <a:pPr marL="457200" lvl="0" indent="-457200" algn="ctr"/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обращения лекарственных препаратов размещено на сайте ЦРПТ</a:t>
            </a:r>
          </a:p>
          <a:p>
            <a:pPr marL="457200" lvl="0" indent="-457200" algn="ctr"/>
            <a:r>
              <a:rPr lang="en-US" sz="2400" u="sng" dirty="0" smtClean="0">
                <a:solidFill>
                  <a:srgbClr val="0808B8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ru-RU" sz="2400" u="sng" dirty="0" err="1" smtClean="0">
                <a:solidFill>
                  <a:srgbClr val="0808B8"/>
                </a:solidFill>
                <a:latin typeface="Times New Roman" pitchFamily="18" charset="0"/>
                <a:cs typeface="Times New Roman" pitchFamily="18" charset="0"/>
              </a:rPr>
              <a:t>честныйзнак.рф</a:t>
            </a:r>
            <a:r>
              <a:rPr lang="ru-RU" sz="2400" u="sng" dirty="0" smtClean="0">
                <a:solidFill>
                  <a:srgbClr val="0808B8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u="sng" dirty="0" smtClean="0">
                <a:solidFill>
                  <a:srgbClr val="0808B8"/>
                </a:solidFill>
                <a:latin typeface="Times New Roman" pitchFamily="18" charset="0"/>
                <a:cs typeface="Times New Roman" pitchFamily="18" charset="0"/>
              </a:rPr>
              <a:t>business/projects/21/#29 </a:t>
            </a:r>
            <a:endParaRPr lang="ru-RU" sz="2400" i="1" u="sng" dirty="0" smtClean="0">
              <a:solidFill>
                <a:srgbClr val="0808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Логотип ГБУ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40" y="2"/>
            <a:ext cx="3663280" cy="659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ambria" pitchFamily="18" charset="0"/>
              </a:rPr>
              <a:t>Практические аспекты </a:t>
            </a:r>
            <a:r>
              <a:rPr lang="ru-RU" dirty="0" smtClean="0">
                <a:latin typeface="Cambria" pitchFamily="18" charset="0"/>
              </a:rPr>
              <a:t>работы </a:t>
            </a:r>
            <a:r>
              <a:rPr lang="ru-RU" dirty="0">
                <a:latin typeface="Cambria" pitchFamily="18" charset="0"/>
              </a:rPr>
              <a:t>медицинской организации </a:t>
            </a:r>
            <a:r>
              <a:rPr lang="ru-RU" dirty="0" smtClean="0">
                <a:latin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в </a:t>
            </a:r>
            <a:r>
              <a:rPr lang="ru-RU" dirty="0">
                <a:latin typeface="Cambria" pitchFamily="18" charset="0"/>
              </a:rPr>
              <a:t>ФГИС МДЛП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Борщевская Наталья Алексеевна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Начальник отдела информационных технологий</a:t>
            </a:r>
          </a:p>
          <a:p>
            <a:pPr algn="l"/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Рисунок 3" descr="Логотип ГБУ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0"/>
            <a:ext cx="5858131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76672"/>
            <a:ext cx="4749213" cy="710952"/>
          </a:xfrm>
        </p:spPr>
        <p:txBody>
          <a:bodyPr>
            <a:normAutofit fontScale="90000"/>
          </a:bodyPr>
          <a:lstStyle/>
          <a:p>
            <a:pPr marL="457200" indent="-457200"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в ИС МДЛП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https://mdlp.crpt.ru </a:t>
            </a:r>
            <a:r>
              <a:rPr lang="ru-RU" sz="24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МЕНЮ</a:t>
            </a:r>
            <a:br>
              <a:rPr lang="ru-RU" sz="24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6" name="Рисунок 5" descr="Логотип ГБУ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40" y="2"/>
            <a:ext cx="3663280" cy="65939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5260"/>
            <a:ext cx="9144000" cy="44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2492896"/>
            <a:ext cx="1475656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422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76672"/>
            <a:ext cx="4749213" cy="710952"/>
          </a:xfrm>
        </p:spPr>
        <p:txBody>
          <a:bodyPr>
            <a:normAutofit fontScale="90000"/>
          </a:bodyPr>
          <a:lstStyle/>
          <a:p>
            <a:pPr marL="457200" indent="-457200"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в ИС МДЛП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https://mdlp.crpt.ru </a:t>
            </a:r>
            <a:r>
              <a:rPr lang="ru-RU" sz="24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МЕНЮ</a:t>
            </a:r>
            <a:br>
              <a:rPr lang="ru-RU" sz="24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6" name="Рисунок 5" descr="Логотип ГБУ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640" y="2"/>
            <a:ext cx="3663280" cy="659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44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76672"/>
            <a:ext cx="4749213" cy="710952"/>
          </a:xfrm>
        </p:spPr>
        <p:txBody>
          <a:bodyPr>
            <a:normAutofit fontScale="90000"/>
          </a:bodyPr>
          <a:lstStyle/>
          <a:p>
            <a:pPr marL="457200" indent="-457200"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в ИС МДЛП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https://mdlp.crpt.ru </a:t>
            </a:r>
            <a:r>
              <a:rPr lang="ru-RU" sz="24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МЕНЮ</a:t>
            </a:r>
            <a:br>
              <a:rPr lang="ru-RU" sz="24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6" name="Рисунок 5" descr="Логотип ГБУ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640" y="2"/>
            <a:ext cx="3663280" cy="659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5445224"/>
            <a:ext cx="247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Исходящий документ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5805264"/>
            <a:ext cx="87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635"/>
                </a:solidFill>
              </a:rPr>
              <a:t>УКЭП</a:t>
            </a:r>
            <a:endParaRPr lang="ru-RU" dirty="0">
              <a:solidFill>
                <a:srgbClr val="00763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6165304"/>
            <a:ext cx="155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Квитанция</a:t>
            </a:r>
            <a:endParaRPr lang="ru-RU" b="1" dirty="0">
              <a:solidFill>
                <a:srgbClr val="FFC000"/>
              </a:solidFill>
            </a:endParaRPr>
          </a:p>
        </p:txBody>
      </p:sp>
      <p:cxnSp>
        <p:nvCxnSpPr>
          <p:cNvPr id="12" name="Соединительная линия уступом 11"/>
          <p:cNvCxnSpPr>
            <a:stCxn id="7" idx="3"/>
          </p:cNvCxnSpPr>
          <p:nvPr/>
        </p:nvCxnSpPr>
        <p:spPr>
          <a:xfrm flipV="1">
            <a:off x="7764616" y="3140968"/>
            <a:ext cx="767824" cy="2488922"/>
          </a:xfrm>
          <a:prstGeom prst="bentConnector2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flipV="1">
            <a:off x="6300192" y="3861048"/>
            <a:ext cx="2520280" cy="2160240"/>
          </a:xfrm>
          <a:prstGeom prst="bentConnector3">
            <a:avLst>
              <a:gd name="adj1" fmla="val 99087"/>
            </a:avLst>
          </a:prstGeom>
          <a:ln>
            <a:solidFill>
              <a:srgbClr val="00763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10" idx="3"/>
          </p:cNvCxnSpPr>
          <p:nvPr/>
        </p:nvCxnSpPr>
        <p:spPr>
          <a:xfrm flipV="1">
            <a:off x="6920670" y="4437112"/>
            <a:ext cx="2071412" cy="1912858"/>
          </a:xfrm>
          <a:prstGeom prst="bentConnector3">
            <a:avLst>
              <a:gd name="adj1" fmla="val 98039"/>
            </a:avLst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5004048" cy="70609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Пример </a:t>
            </a:r>
            <a:r>
              <a:rPr lang="en-US" sz="2800" dirty="0" smtClean="0">
                <a:solidFill>
                  <a:srgbClr val="0070C0"/>
                </a:solidFill>
              </a:rPr>
              <a:t>XML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о приеме товара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Логотип ГБУ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456384" cy="578644"/>
          </a:xfrm>
          <a:prstGeom prst="rect">
            <a:avLst/>
          </a:prstGeom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138" y="1008876"/>
            <a:ext cx="3887787" cy="53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708920"/>
            <a:ext cx="3347864" cy="1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64904"/>
            <a:ext cx="24860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115616" y="2624906"/>
            <a:ext cx="1728192" cy="600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4427985" y="2837310"/>
            <a:ext cx="1368151" cy="1596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955012"/>
            <a:ext cx="6828622" cy="542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оготип ГБУ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456384" cy="5786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0"/>
            <a:ext cx="4618856" cy="11967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Пример </a:t>
            </a:r>
            <a:r>
              <a:rPr lang="en-US" sz="2800" dirty="0" smtClean="0">
                <a:solidFill>
                  <a:srgbClr val="0070C0"/>
                </a:solidFill>
              </a:rPr>
              <a:t>XML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о выдаче товара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Прямая соединительная линия 105"/>
          <p:cNvCxnSpPr/>
          <p:nvPr/>
        </p:nvCxnSpPr>
        <p:spPr>
          <a:xfrm>
            <a:off x="4764617" y="2187179"/>
            <a:ext cx="0" cy="107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1403351" y="2132410"/>
            <a:ext cx="0" cy="161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stCxn id="2" idx="2"/>
            <a:endCxn id="7" idx="0"/>
          </p:cNvCxnSpPr>
          <p:nvPr/>
        </p:nvCxnSpPr>
        <p:spPr>
          <a:xfrm>
            <a:off x="3090333" y="1160860"/>
            <a:ext cx="10584" cy="1083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Заголовок 1"/>
          <p:cNvSpPr txBox="1">
            <a:spLocks/>
          </p:cNvSpPr>
          <p:nvPr/>
        </p:nvSpPr>
        <p:spPr bwMode="auto">
          <a:xfrm>
            <a:off x="436034" y="0"/>
            <a:ext cx="850476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303" tIns="35152" rIns="70303" bIns="35152" anchor="ctr"/>
          <a:lstStyle/>
          <a:p>
            <a:pPr algn="ctr" defTabSz="611188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товара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7133" y="944166"/>
            <a:ext cx="5486400" cy="2166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договор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7134" y="1269207"/>
            <a:ext cx="5507567" cy="4316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приходный ордер: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приходный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(номер, дата документа) </a:t>
            </a:r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спецификацией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(номенклатура)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7134" y="1808820"/>
            <a:ext cx="5513917" cy="3783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ИС Маркировка. 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ПОЛУЧИТЬ документ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 МДЛП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0718" y="4563666"/>
            <a:ext cx="2178049" cy="31075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подтверждены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11333" y="4563666"/>
            <a:ext cx="2880783" cy="31075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не подтверждены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7134" y="6030517"/>
            <a:ext cx="8642351" cy="5822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Отработать документ в учете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11333" y="5103018"/>
            <a:ext cx="2209800" cy="4862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 товар поставщику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554817" y="4887517"/>
            <a:ext cx="0" cy="2155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067551" y="4887516"/>
            <a:ext cx="0" cy="26074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Блок-схема: несколько документов 35"/>
          <p:cNvSpPr/>
          <p:nvPr/>
        </p:nvSpPr>
        <p:spPr>
          <a:xfrm>
            <a:off x="4139952" y="4869160"/>
            <a:ext cx="1742016" cy="1079897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получение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sGTIN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расформирование упаковки 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6769" y="404664"/>
            <a:ext cx="234792" cy="195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03848" y="404664"/>
            <a:ext cx="215351" cy="1964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9" name="TextBox 25"/>
          <p:cNvSpPr txBox="1">
            <a:spLocks noChangeArrowheads="1"/>
          </p:cNvSpPr>
          <p:nvPr/>
        </p:nvSpPr>
        <p:spPr bwMode="auto">
          <a:xfrm>
            <a:off x="683568" y="404664"/>
            <a:ext cx="67966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Действия аптеки учреждения в МИС</a:t>
            </a:r>
            <a:endParaRPr lang="ru-RU" sz="1100" dirty="0"/>
          </a:p>
        </p:txBody>
      </p:sp>
      <p:sp>
        <p:nvSpPr>
          <p:cNvPr id="5140" name="TextBox 26"/>
          <p:cNvSpPr txBox="1">
            <a:spLocks noChangeArrowheads="1"/>
          </p:cNvSpPr>
          <p:nvPr/>
        </p:nvSpPr>
        <p:spPr bwMode="auto">
          <a:xfrm>
            <a:off x="3419872" y="332656"/>
            <a:ext cx="4238096" cy="28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Автоматическая передача/получение информации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в\из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ИС МДЛП </a:t>
            </a:r>
            <a:endParaRPr lang="ru-RU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" name="Блок-схема: несколько документов 29"/>
          <p:cNvSpPr/>
          <p:nvPr/>
        </p:nvSpPr>
        <p:spPr>
          <a:xfrm>
            <a:off x="6491817" y="1754982"/>
            <a:ext cx="2497667" cy="432197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документа из ИС МДЛП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51" y="351235"/>
            <a:ext cx="9027583" cy="6372225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Блок-схема: несколько документов 39"/>
          <p:cNvSpPr/>
          <p:nvPr/>
        </p:nvSpPr>
        <p:spPr>
          <a:xfrm>
            <a:off x="6589184" y="2943226"/>
            <a:ext cx="2302933" cy="539353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ИС МДЛП </a:t>
            </a: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о приеме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6108701" y="3320654"/>
            <a:ext cx="480484" cy="0"/>
          </a:xfrm>
          <a:prstGeom prst="straightConnector1">
            <a:avLst/>
          </a:prstGeom>
          <a:ln w="19050">
            <a:prstDash val="sys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347133" y="3213498"/>
            <a:ext cx="2497667" cy="3774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документ ИС МДЛП </a:t>
            </a: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803652" y="2294335"/>
            <a:ext cx="2112433" cy="3583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документа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47134" y="2294335"/>
            <a:ext cx="2400300" cy="35837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документ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491881" y="2852936"/>
            <a:ext cx="2616820" cy="8463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приходный документ.</a:t>
            </a: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тсканировать ШК. 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 раздел ИС Маркировка 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ОТПРАВИТЬ документ в ИС МДЛП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Shape 65"/>
          <p:cNvCxnSpPr>
            <a:endCxn id="85" idx="1"/>
          </p:cNvCxnSpPr>
          <p:nvPr/>
        </p:nvCxnSpPr>
        <p:spPr>
          <a:xfrm rot="16200000" flipH="1">
            <a:off x="727472" y="3595820"/>
            <a:ext cx="297656" cy="287867"/>
          </a:xfrm>
          <a:prstGeom prst="bentConnector2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Блок-схема: несколько документов 71"/>
          <p:cNvSpPr/>
          <p:nvPr/>
        </p:nvSpPr>
        <p:spPr>
          <a:xfrm>
            <a:off x="6589184" y="3406073"/>
            <a:ext cx="2302933" cy="437265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квитанции о регистрации документа</a:t>
            </a:r>
          </a:p>
        </p:txBody>
      </p:sp>
      <p:sp>
        <p:nvSpPr>
          <p:cNvPr id="73" name="Блок-схема: несколько документов 72"/>
          <p:cNvSpPr/>
          <p:nvPr/>
        </p:nvSpPr>
        <p:spPr>
          <a:xfrm>
            <a:off x="6589184" y="3914775"/>
            <a:ext cx="2302933" cy="485775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в ИС МДЛП подтверждения данных об отгрузке от продавца</a:t>
            </a:r>
            <a:endParaRPr 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8411633" y="3375422"/>
            <a:ext cx="0" cy="179784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8411633" y="3752850"/>
            <a:ext cx="0" cy="179785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Скругленный прямоугольник 83"/>
          <p:cNvSpPr/>
          <p:nvPr/>
        </p:nvSpPr>
        <p:spPr>
          <a:xfrm>
            <a:off x="3491881" y="3807619"/>
            <a:ext cx="261682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подтверждения от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отгрузке товара</a:t>
            </a:r>
          </a:p>
        </p:txBody>
      </p:sp>
      <p:sp>
        <p:nvSpPr>
          <p:cNvPr id="85" name="Блок-схема: несколько документов 84"/>
          <p:cNvSpPr/>
          <p:nvPr/>
        </p:nvSpPr>
        <p:spPr>
          <a:xfrm>
            <a:off x="1020234" y="3699273"/>
            <a:ext cx="2302933" cy="377428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уведомления в ИС МДЛП о приеме</a:t>
            </a:r>
          </a:p>
        </p:txBody>
      </p:sp>
      <p:cxnSp>
        <p:nvCxnSpPr>
          <p:cNvPr id="92" name="Прямая со стрелкой 91"/>
          <p:cNvCxnSpPr/>
          <p:nvPr/>
        </p:nvCxnSpPr>
        <p:spPr>
          <a:xfrm flipH="1" flipV="1">
            <a:off x="6108702" y="4131469"/>
            <a:ext cx="407514" cy="2221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1500718" y="5103020"/>
            <a:ext cx="2495549" cy="4321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расформировать до вторичной упаковки</a:t>
            </a:r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2554817" y="5535216"/>
            <a:ext cx="0" cy="4857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3803651" y="5373291"/>
            <a:ext cx="480483" cy="0"/>
          </a:xfrm>
          <a:prstGeom prst="straightConnector1">
            <a:avLst/>
          </a:prstGeom>
          <a:ln w="19050">
            <a:prstDash val="sys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1403351" y="2672954"/>
            <a:ext cx="0" cy="5405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4788024" y="2708920"/>
            <a:ext cx="0" cy="1798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3635896" y="4437112"/>
            <a:ext cx="0" cy="2351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6108700" y="4400550"/>
            <a:ext cx="0" cy="2525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hape 118"/>
          <p:cNvCxnSpPr>
            <a:endCxn id="95" idx="1"/>
          </p:cNvCxnSpPr>
          <p:nvPr/>
        </p:nvCxnSpPr>
        <p:spPr>
          <a:xfrm rot="16200000" flipH="1">
            <a:off x="156137" y="3974538"/>
            <a:ext cx="1728194" cy="960967"/>
          </a:xfrm>
          <a:prstGeom prst="bentConnector2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5916084" y="2025254"/>
            <a:ext cx="480483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50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7" grpId="0" animBg="1"/>
      <p:bldP spid="8" grpId="0" build="allAtOnce" animBg="1"/>
      <p:bldP spid="13" grpId="0" animBg="1"/>
      <p:bldP spid="15" grpId="0" animBg="1"/>
      <p:bldP spid="16" grpId="0" animBg="1"/>
      <p:bldP spid="17" grpId="0" animBg="1"/>
      <p:bldP spid="36" grpId="0" animBg="1"/>
      <p:bldP spid="30" grpId="0" animBg="1"/>
      <p:bldP spid="40" grpId="0" animBg="1"/>
      <p:bldP spid="42" grpId="0" animBg="1"/>
      <p:bldP spid="51" grpId="0" animBg="1"/>
      <p:bldP spid="52" grpId="0" animBg="1"/>
      <p:bldP spid="63" grpId="0" animBg="1"/>
      <p:bldP spid="72" grpId="0" animBg="1"/>
      <p:bldP spid="73" grpId="0" animBg="1"/>
      <p:bldP spid="84" grpId="0" animBg="1"/>
      <p:bldP spid="85" grpId="0" animBg="1"/>
      <p:bldP spid="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9269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Перечень документов  при приемке ЛП с прямым порядком акцептирования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Регистрация в ИС «Маркировка» подтверждения (акцептования) сведений (701-accept.xsd)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обработки направленного в систему запроса (200-result.xsd)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Запрос информации по номеру SGTIN/SSCC (210-query_kiz_info.xsd)</a:t>
            </a:r>
          </a:p>
          <a:p>
            <a:pPr marL="34290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обработки сведений по номеру SGTIN/SSCC (211-kiz_info.xsd)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Регистрация в ИС «Маркировка» сведений о расформировании третичной (заводской, транспортной) упаковки лекарственных препаратов (912-unit_unpack.xsd)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429000"/>
            <a:ext cx="8677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Регистрация в ИС «Маркировка» сведений о приемке лекарственных препаратов на склад получателя (416-receive_order.xsd)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обработки направленного в систему запроса (200-result.xsd)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Уведомление о подтверждении (акцептовании) сведений (607-accept_notification.xsd) </a:t>
            </a:r>
          </a:p>
          <a:p>
            <a:pPr marL="34290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Запрос информации по номеру SGTIN/SSCC (210-query_kiz_info.xsd)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обработки сведений по номеру SGTIN/SSCC (211-kiz_info.xsd)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Регистрация в ИС «Маркировка» сведений о расформировании третичной (заводской, транспортной) упаковки лекарственных препаратов (912-unit_unpack.xsd)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99695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Перечень документов  при приемке ЛП с обратным порядком акцептирования</a:t>
            </a:r>
          </a:p>
        </p:txBody>
      </p:sp>
      <p:pic>
        <p:nvPicPr>
          <p:cNvPr id="8" name="Рисунок 7" descr="Логотип ГБУ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2"/>
            <a:ext cx="3663280" cy="6593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Блок-схема: несколько документов 31"/>
          <p:cNvSpPr/>
          <p:nvPr/>
        </p:nvSpPr>
        <p:spPr>
          <a:xfrm>
            <a:off x="6584951" y="3429000"/>
            <a:ext cx="2379133" cy="702469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квитанции о регистрации документа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076451" y="3105150"/>
            <a:ext cx="0" cy="12239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48" name="Заголовок 1"/>
          <p:cNvSpPr txBox="1">
            <a:spLocks/>
          </p:cNvSpPr>
          <p:nvPr/>
        </p:nvSpPr>
        <p:spPr bwMode="auto">
          <a:xfrm>
            <a:off x="395536" y="476672"/>
            <a:ext cx="8506884" cy="37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303" tIns="35152" rIns="70303" bIns="35152" anchor="ctr"/>
          <a:lstStyle/>
          <a:p>
            <a:pPr algn="ctr" defTabSz="611188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Выдача товара в отделения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6985" y="1702594"/>
            <a:ext cx="5507567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Расходный ордер 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(указать отделение для выдачи ЛП)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6985" y="2486025"/>
            <a:ext cx="5513916" cy="6536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Отсканировать штрих код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sGTIN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(автоматическое формирование спецификации)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46033" y="4299348"/>
            <a:ext cx="3640667" cy="31194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завершено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6984" y="4335066"/>
            <a:ext cx="3640667" cy="310753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успешно завершено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79901" y="4858941"/>
            <a:ext cx="3638551" cy="5810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Отработать документ в учете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1584" y="4925616"/>
            <a:ext cx="3638549" cy="5095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 товар поставщику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023533" y="2187178"/>
            <a:ext cx="0" cy="26074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051051" y="4652962"/>
            <a:ext cx="0" cy="2619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870451" y="4629150"/>
            <a:ext cx="0" cy="22979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859867" y="3140869"/>
            <a:ext cx="10584" cy="11608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10118" y="1079897"/>
            <a:ext cx="372533" cy="195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0118" y="1340644"/>
            <a:ext cx="372533" cy="1964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1" name="TextBox 23"/>
          <p:cNvSpPr txBox="1">
            <a:spLocks noChangeArrowheads="1"/>
          </p:cNvSpPr>
          <p:nvPr/>
        </p:nvSpPr>
        <p:spPr bwMode="auto">
          <a:xfrm>
            <a:off x="882651" y="1079897"/>
            <a:ext cx="67945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Действия аптеки учреждения в МИС</a:t>
            </a:r>
            <a:endParaRPr lang="ru-RU" sz="1100"/>
          </a:p>
        </p:txBody>
      </p:sp>
      <p:sp>
        <p:nvSpPr>
          <p:cNvPr id="6162" name="TextBox 24"/>
          <p:cNvSpPr txBox="1">
            <a:spLocks noChangeArrowheads="1"/>
          </p:cNvSpPr>
          <p:nvPr/>
        </p:nvSpPr>
        <p:spPr bwMode="auto">
          <a:xfrm>
            <a:off x="882651" y="1340644"/>
            <a:ext cx="7287683" cy="28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Автоматическая передача/получение информации в\из ИС МДЛП </a:t>
            </a:r>
            <a:endParaRPr lang="ru-RU" sz="11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" name="Блок-схема: несколько документов 32"/>
          <p:cNvSpPr/>
          <p:nvPr/>
        </p:nvSpPr>
        <p:spPr>
          <a:xfrm>
            <a:off x="6584951" y="2482454"/>
            <a:ext cx="2379133" cy="779859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документа о выдаче ЛП для оказания медицинской помощи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939367" y="2852738"/>
            <a:ext cx="577851" cy="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509000" y="3184923"/>
            <a:ext cx="0" cy="288131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5503334" y="3130154"/>
            <a:ext cx="1081617" cy="684609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7151" y="351235"/>
            <a:ext cx="9027583" cy="6425803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5589241"/>
            <a:ext cx="84489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Регистрация в ИС «Маркировка» сведений о выдаче лекарственного препарата для оказания медицинской помощи (531-health_care.xsd) </a:t>
            </a:r>
          </a:p>
          <a:p>
            <a:pPr marL="34290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обработки направленного в систему запроса (200-result.xsd)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/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hangingPunct="0">
              <a:buFont typeface="+mj-lt"/>
              <a:buAutoNum type="arabicPeriod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1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7" grpId="0" animBg="1"/>
      <p:bldP spid="8" grpId="0" animBg="1"/>
      <p:bldP spid="13" grpId="0" animBg="1"/>
      <p:bldP spid="15" grpId="0" animBg="1"/>
      <p:bldP spid="16" grpId="0" animBg="1"/>
      <p:bldP spid="17" grpId="0" animBg="1"/>
      <p:bldP spid="33" grpId="0" animBg="1"/>
      <p:bldP spid="2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8"/>
          <p:cNvSpPr>
            <a:spLocks noChangeArrowheads="1"/>
          </p:cNvSpPr>
          <p:nvPr/>
        </p:nvSpPr>
        <p:spPr bwMode="auto">
          <a:xfrm>
            <a:off x="539552" y="1124744"/>
            <a:ext cx="8136905" cy="5400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/>
            <a:endParaRPr lang="ru-RU" b="1" dirty="0" smtClean="0"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b="1" dirty="0" smtClean="0">
              <a:latin typeface="Cambria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Иметь лицензию на фармацевтическую/медицинскую деятельность. 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Иметь усиленную квалифицированную электронную подпись (УКЭП) на руководителя учреждения и пользователей ИС МДЛП. ПО, обеспечивающее работу с электронной подписью и защиту информации. </a:t>
            </a:r>
          </a:p>
          <a:p>
            <a:pPr marL="342900" indent="-342900" algn="just">
              <a:spcBef>
                <a:spcPts val="600"/>
              </a:spcBef>
            </a:pPr>
            <a:r>
              <a:rPr lang="ru-RU" i="1" dirty="0" smtClean="0">
                <a:latin typeface="Cambria" pitchFamily="18" charset="0"/>
                <a:cs typeface="Times New Roman" pitchFamily="18" charset="0"/>
              </a:rPr>
              <a:t>	Получить УКЭП можно в аккредитованном удостоверяющем центре </a:t>
            </a:r>
            <a:r>
              <a:rPr lang="ru-RU" i="1" u="sng" dirty="0" smtClean="0">
                <a:latin typeface="Cambria" pitchFamily="18" charset="0"/>
                <a:cs typeface="Times New Roman" pitchFamily="18" charset="0"/>
                <a:hlinkClick r:id="rId2"/>
              </a:rPr>
              <a:t>https://minsvyaz.ru/ru/activity/govservices/2</a:t>
            </a:r>
            <a:r>
              <a:rPr lang="ru-RU" i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Обратить внимание! </a:t>
            </a:r>
            <a:r>
              <a:rPr lang="ru-RU" i="1" dirty="0" smtClean="0">
                <a:latin typeface="Cambria" pitchFamily="18" charset="0"/>
                <a:cs typeface="Times New Roman" pitchFamily="18" charset="0"/>
              </a:rPr>
              <a:t>ФИО руководителя и ИНН организации, указанные в УКЭП, должны полностью соответствовать сведениям, внесенным в ЕГРЮЛ/ЕГРИП. </a:t>
            </a:r>
          </a:p>
          <a:p>
            <a:pPr marL="457200" lvl="0" indent="-457200" algn="just">
              <a:spcBef>
                <a:spcPts val="600"/>
              </a:spcBef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3. Проверить идентификатор адреса места деятельности в ФИАС </a:t>
            </a:r>
            <a:r>
              <a:rPr lang="en-US" i="1" dirty="0" smtClean="0">
                <a:latin typeface="Cambria" pitchFamily="18" charset="0"/>
                <a:cs typeface="Times New Roman" pitchFamily="18" charset="0"/>
                <a:hlinkClick r:id="rId3"/>
              </a:rPr>
              <a:t>https://fias.nalog.ru/FiasInfo.aspx</a:t>
            </a:r>
            <a:endParaRPr lang="ru-RU" i="1" dirty="0" smtClean="0">
              <a:latin typeface="Cambria" pitchFamily="18" charset="0"/>
              <a:cs typeface="Times New Roman" pitchFamily="18" charset="0"/>
            </a:endParaRPr>
          </a:p>
          <a:p>
            <a:pPr marL="457200" lvl="0" indent="-457200" algn="just">
              <a:spcBef>
                <a:spcPts val="600"/>
              </a:spcBef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4. 	Пройти регистрацию в ИС МДЛП на </a:t>
            </a:r>
            <a:r>
              <a:rPr lang="en-US" u="sng" dirty="0" smtClean="0">
                <a:solidFill>
                  <a:srgbClr val="0033CC"/>
                </a:solidFill>
                <a:latin typeface="Cambria" pitchFamily="18" charset="0"/>
                <a:cs typeface="Times New Roman" pitchFamily="18" charset="0"/>
              </a:rPr>
              <a:t>https://mdlp.crpt.ru </a:t>
            </a:r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600"/>
              </a:spcBef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5. 	Подготовить  учетную систему аптеки для передачи данных в ИС МДЛП</a:t>
            </a:r>
          </a:p>
          <a:p>
            <a:pPr marL="457200" indent="-457200" algn="just">
              <a:spcBef>
                <a:spcPts val="600"/>
              </a:spcBef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6. 	Подготовить рабочее место пользователей ИС МДЛП (компьютер, сканер, УКЭП)</a:t>
            </a:r>
          </a:p>
          <a:p>
            <a:pPr marL="457200" indent="-457200" algn="just">
              <a:buAutoNum type="arabicPeriod"/>
            </a:pPr>
            <a:endParaRPr lang="ru-RU" b="1" dirty="0" smtClean="0"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b="1" dirty="0" smtClean="0"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b="1" dirty="0" smtClean="0"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b="1" dirty="0" smtClean="0">
              <a:latin typeface="Cambria" pitchFamily="18" charset="0"/>
              <a:cs typeface="Times New Roman" pitchFamily="18" charset="0"/>
            </a:endParaRPr>
          </a:p>
          <a:p>
            <a:pPr marL="457200" indent="-457200" algn="just"/>
            <a:endParaRPr lang="ru-RU" i="1" dirty="0">
              <a:latin typeface="Cambria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8448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  <a:cs typeface="Times New Roman" panose="02020603050405020304" pitchFamily="18" charset="0"/>
              </a:rPr>
              <a:t>Для успешной работы в ИС МДЛП</a:t>
            </a:r>
            <a:br>
              <a:rPr lang="ru-RU" sz="2400" b="1" dirty="0" smtClean="0"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Cambria" pitchFamily="18" charset="0"/>
                <a:cs typeface="Times New Roman" panose="02020603050405020304" pitchFamily="18" charset="0"/>
              </a:rPr>
              <a:t> медицинской организации необходимо:</a:t>
            </a:r>
            <a:endParaRPr lang="ru-RU" sz="2400" b="1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Логотип ГБУ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3456384" cy="578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тип ГБУ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3456384" cy="578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548680"/>
            <a:ext cx="820214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ru-RU" sz="20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ДРУГИЕ ДОКУМЕНТЫ ДЛЯ РАБОТЫ С ИС МДЛП</a:t>
            </a:r>
            <a:endParaRPr lang="ru-RU" sz="1600" b="1" u="sng" dirty="0" smtClean="0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Результат фиксации сведений о внесении изменений в ИС "Маркировка" (201-result_service.xsd) </a:t>
            </a:r>
            <a:endParaRPr lang="ru-RU" sz="1400" dirty="0" smtClean="0">
              <a:latin typeface="Cambria" pitchFamily="18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Регистрация в ИС «Маркировка» сведений </a:t>
            </a: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об отмене ранее зарегистрированной собственной операции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(250-recall.xsd) </a:t>
            </a:r>
            <a:endParaRPr lang="ru-RU" sz="1400" dirty="0" smtClean="0">
              <a:latin typeface="Cambria" pitchFamily="18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Регистрация в ИС «Маркировка» сведений </a:t>
            </a: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об отказе 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получателя </a:t>
            </a: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от приемки лекарственных препаратов 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(252-refusal_receiver.xsd)</a:t>
            </a:r>
            <a:endParaRPr lang="ru-RU" sz="1400" dirty="0" smtClean="0">
              <a:latin typeface="Cambria" pitchFamily="18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Возврат принятого товара 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- Регистрация в ИС «Маркировка» сведений об отгрузке лекарственных препаратов со склада отправителя (415-move_order.xsd) </a:t>
            </a:r>
          </a:p>
          <a:p>
            <a:pPr marL="34290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latin typeface="Cambria" pitchFamily="18" charset="0"/>
                <a:cs typeface="Arial" pitchFamily="34" charset="0"/>
              </a:rPr>
              <a:t>Регистрация в ИС «Маркировка» сведений </a:t>
            </a: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о возврате приостановленных лекарственных </a:t>
            </a:r>
            <a:r>
              <a:rPr lang="ru-RU" sz="1400" dirty="0" smtClean="0">
                <a:latin typeface="Cambria" pitchFamily="18" charset="0"/>
                <a:cs typeface="Arial" pitchFamily="34" charset="0"/>
              </a:rPr>
              <a:t>препаратов. (417- </a:t>
            </a:r>
            <a:r>
              <a:rPr lang="ru-RU" sz="1400" dirty="0" err="1" smtClean="0">
                <a:latin typeface="Cambria" pitchFamily="18" charset="0"/>
                <a:cs typeface="Arial" pitchFamily="34" charset="0"/>
              </a:rPr>
              <a:t>move_return.xsd</a:t>
            </a:r>
            <a:r>
              <a:rPr lang="ru-RU" sz="1400" dirty="0" smtClean="0">
                <a:latin typeface="Cambria" pitchFamily="18" charset="0"/>
                <a:cs typeface="Arial" pitchFamily="34" charset="0"/>
              </a:rPr>
              <a:t>) </a:t>
            </a: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Регистрация в ИС «Маркировка» сведений </a:t>
            </a: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 перемещении 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лекарственных препаратов </a:t>
            </a: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 различными адресами осуществления деятельности 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(431-move_place.xsd) </a:t>
            </a:r>
          </a:p>
          <a:p>
            <a:pPr marL="34290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latin typeface="Cambria" pitchFamily="18" charset="0"/>
                <a:cs typeface="Arial" pitchFamily="34" charset="0"/>
              </a:rPr>
              <a:t>Регистрация в ИС «Маркировка» сведений </a:t>
            </a: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о приемке </a:t>
            </a:r>
            <a:r>
              <a:rPr lang="ru-RU" sz="1400" dirty="0" smtClean="0">
                <a:latin typeface="Cambria" pitchFamily="18" charset="0"/>
                <a:cs typeface="Arial" pitchFamily="34" charset="0"/>
              </a:rPr>
              <a:t>на склад лекарственных препаратов, </a:t>
            </a: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ранее отгруженных на незарегистрированное место деятельности </a:t>
            </a:r>
            <a:r>
              <a:rPr lang="ru-RU" sz="1400" dirty="0" smtClean="0">
                <a:latin typeface="Cambria" pitchFamily="18" charset="0"/>
                <a:cs typeface="Arial" pitchFamily="34" charset="0"/>
              </a:rPr>
              <a:t>(442-receive_unregistered_order.xsd) </a:t>
            </a: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Регистрация в ИС «Маркировка» сведений о передаче лекарственных препаратов </a:t>
            </a: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на уничтожение 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(541-move_destruction.xsd) </a:t>
            </a:r>
            <a:endParaRPr lang="ru-RU" sz="1400" dirty="0" smtClean="0">
              <a:latin typeface="Cambria" pitchFamily="18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Регистрация в ИС «Маркировка» сведений </a:t>
            </a: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 факте уничтожения 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лекарственных препаратов (542-destruction.xsd)</a:t>
            </a:r>
            <a:endParaRPr lang="ru-RU" sz="1400" dirty="0" smtClean="0">
              <a:latin typeface="Cambria" pitchFamily="18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Регистрация в ИС «Маркировка» сведений </a:t>
            </a:r>
            <a:r>
              <a:rPr lang="ru-RU" sz="1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о выводе из оборота 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лекарственного препарата </a:t>
            </a:r>
            <a:r>
              <a:rPr lang="ru-RU" sz="14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 различным причинам </a:t>
            </a: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(552-withdrawal.xsd) </a:t>
            </a:r>
            <a:endParaRPr lang="ru-RU" sz="1400" dirty="0" smtClean="0">
              <a:latin typeface="Cambria" pitchFamily="18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Уведомление получателя об отгрузке лекарственных препаратов со склада отправителя (601-move_order_notification.xsd) </a:t>
            </a:r>
            <a:endParaRPr lang="ru-RU" sz="1400" dirty="0" smtClean="0">
              <a:latin typeface="Cambria" pitchFamily="18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Уведомление отправителя о приеме лекарственных препаратов на склад получателя (602-receive_order_notification.xsd) </a:t>
            </a:r>
            <a:endParaRPr lang="ru-RU" sz="1400" dirty="0" smtClean="0">
              <a:latin typeface="Cambria" pitchFamily="18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Уведомление отправителя об отказе получателя от приемки лекарственного препарата (606-refusal_receiver_notification.xsd)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128" y="1430778"/>
            <a:ext cx="529208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29665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Cambria" pitchFamily="18" charset="0"/>
                <a:cs typeface="Times New Roman" pitchFamily="18" charset="0"/>
              </a:rPr>
              <a:t>Учетная система аптеки на базе ПАРУС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129" y="2510901"/>
            <a:ext cx="6588223" cy="32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427648" y="2834934"/>
            <a:ext cx="556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Информация о документах</a:t>
            </a:r>
            <a:endParaRPr lang="ru-RU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7648" y="4283804"/>
            <a:ext cx="556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Информация об упаковках - </a:t>
            </a:r>
            <a:r>
              <a:rPr lang="ru-RU" b="1" u="sng" dirty="0" smtClean="0">
                <a:solidFill>
                  <a:srgbClr val="FF0000"/>
                </a:solidFill>
                <a:latin typeface="Cambria" pitchFamily="18" charset="0"/>
              </a:rPr>
              <a:t>новый раздел в учете </a:t>
            </a:r>
            <a:endParaRPr lang="ru-RU" b="1" u="sng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7651" y="5651956"/>
            <a:ext cx="494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Информация о лекарственных препаратах</a:t>
            </a:r>
            <a:endParaRPr lang="ru-RU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1" name="Рисунок 10" descr="Логотип ГБУ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3456384" cy="578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13" y="1592796"/>
            <a:ext cx="7820503" cy="457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1886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Cambria" pitchFamily="18" charset="0"/>
              </a:rPr>
              <a:t>             В учетной системе добавился</a:t>
            </a:r>
          </a:p>
          <a:p>
            <a:pPr algn="r"/>
            <a:r>
              <a:rPr lang="ru-RU" sz="2400" b="1" u="sng" dirty="0" smtClean="0">
                <a:solidFill>
                  <a:srgbClr val="FF0000"/>
                </a:solidFill>
                <a:latin typeface="Cambria" pitchFamily="18" charset="0"/>
              </a:rPr>
              <a:t>Журнал взаимодействия с ИС Маркировка  </a:t>
            </a:r>
          </a:p>
          <a:p>
            <a:pPr algn="r"/>
            <a:r>
              <a:rPr lang="ru-RU" sz="2400" b="1" dirty="0" smtClean="0">
                <a:latin typeface="Cambria" pitchFamily="18" charset="0"/>
              </a:rPr>
              <a:t>для получения/ передачи/ подписи документа </a:t>
            </a:r>
          </a:p>
        </p:txBody>
      </p:sp>
      <p:pic>
        <p:nvPicPr>
          <p:cNvPr id="8" name="Рисунок 7" descr="Логотип ГБУ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3456384" cy="578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886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Cambria" pitchFamily="18" charset="0"/>
              </a:rPr>
              <a:t>             В учетной системе добавился</a:t>
            </a:r>
          </a:p>
          <a:p>
            <a:pPr algn="r"/>
            <a:r>
              <a:rPr lang="ru-RU" sz="2400" b="1" u="sng" dirty="0" smtClean="0">
                <a:solidFill>
                  <a:srgbClr val="FF0000"/>
                </a:solidFill>
                <a:latin typeface="Cambria" pitchFamily="18" charset="0"/>
              </a:rPr>
              <a:t>Журнал взаимодействия с ИС Маркировка  </a:t>
            </a:r>
          </a:p>
          <a:p>
            <a:pPr algn="r"/>
            <a:r>
              <a:rPr lang="ru-RU" sz="2400" b="1" dirty="0" smtClean="0">
                <a:latin typeface="Cambria" pitchFamily="18" charset="0"/>
              </a:rPr>
              <a:t>для получения/ передачи/ подписи документа </a:t>
            </a:r>
          </a:p>
        </p:txBody>
      </p:sp>
      <p:pic>
        <p:nvPicPr>
          <p:cNvPr id="8" name="Рисунок 7" descr="Логотип ГБУ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3456384" cy="57864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08663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88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53017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latin typeface="Cambria" pitchFamily="18" charset="0"/>
                <a:cs typeface="Times New Roman" pitchFamily="18" charset="0"/>
                <a:hlinkClick r:id="rId2"/>
              </a:rPr>
              <a:t>http://gb3zelao.ru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Раздел «Специалистам»: Маркировка лекарственных средств</a:t>
            </a:r>
            <a:endParaRPr lang="ru-RU" sz="2000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988840"/>
            <a:ext cx="6984776" cy="3460051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004048" y="2996952"/>
            <a:ext cx="1632181" cy="108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2312876"/>
            <a:ext cx="672075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8" name="Рисунок 7" descr="Логотип ГБУ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4104456" cy="578644"/>
          </a:xfrm>
          <a:prstGeom prst="rect">
            <a:avLst/>
          </a:prstGeom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611560" y="5661248"/>
            <a:ext cx="8229600" cy="680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Борщевская Наталья Алексеевна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BorschevskayaNA@zdrav.mos.ru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ГБУ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3456384" cy="578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692696"/>
            <a:ext cx="88924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  <a:cs typeface="Times New Roman" pitchFamily="18" charset="0"/>
              </a:rPr>
              <a:t>Для доступа к Личному кабинету участника ИС «МДЛП» </a:t>
            </a:r>
          </a:p>
          <a:p>
            <a:pPr algn="ctr"/>
            <a:r>
              <a:rPr lang="ru-RU" sz="2000" b="1" dirty="0" smtClean="0">
                <a:latin typeface="Cambria" pitchFamily="18" charset="0"/>
                <a:cs typeface="Times New Roman" pitchFamily="18" charset="0"/>
              </a:rPr>
              <a:t>рекомендуется использовать следующие программные средства: </a:t>
            </a:r>
          </a:p>
          <a:p>
            <a:pPr algn="ctr"/>
            <a:endParaRPr lang="ru-RU" sz="2000" b="1" dirty="0" smtClean="0"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 операционная система </a:t>
            </a:r>
          </a:p>
          <a:p>
            <a:pPr lvl="1"/>
            <a:r>
              <a:rPr lang="ru-RU" sz="2000" i="1" dirty="0" err="1" smtClean="0">
                <a:latin typeface="Cambria" pitchFamily="18" charset="0"/>
                <a:cs typeface="Times New Roman" pitchFamily="18" charset="0"/>
              </a:rPr>
              <a:t>Windows</a:t>
            </a:r>
            <a:r>
              <a:rPr lang="ru-RU" sz="2000" i="1" dirty="0" smtClean="0">
                <a:latin typeface="Cambria" pitchFamily="18" charset="0"/>
                <a:cs typeface="Times New Roman" pitchFamily="18" charset="0"/>
              </a:rPr>
              <a:t> 7 (или более поздние)</a:t>
            </a:r>
          </a:p>
          <a:p>
            <a:pPr lvl="1"/>
            <a:r>
              <a:rPr lang="ru-RU" sz="2000" i="1" dirty="0" err="1" smtClean="0">
                <a:latin typeface="Cambria" pitchFamily="18" charset="0"/>
                <a:cs typeface="Times New Roman" pitchFamily="18" charset="0"/>
              </a:rPr>
              <a:t>MasOS</a:t>
            </a:r>
            <a:r>
              <a:rPr lang="ru-RU" sz="2000" i="1" dirty="0" smtClean="0">
                <a:latin typeface="Cambria" pitchFamily="18" charset="0"/>
                <a:cs typeface="Times New Roman" pitchFamily="18" charset="0"/>
              </a:rPr>
              <a:t> X 10. (или более поздние)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 браузеры: </a:t>
            </a:r>
          </a:p>
          <a:p>
            <a:pPr lvl="1"/>
            <a:r>
              <a:rPr lang="ru-RU" sz="2000" i="1" dirty="0" err="1" smtClean="0">
                <a:latin typeface="Cambria" pitchFamily="18" charset="0"/>
                <a:cs typeface="Times New Roman" pitchFamily="18" charset="0"/>
              </a:rPr>
              <a:t>Internet</a:t>
            </a:r>
            <a:r>
              <a:rPr lang="ru-RU" sz="2000" i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Cambria" pitchFamily="18" charset="0"/>
                <a:cs typeface="Times New Roman" pitchFamily="18" charset="0"/>
              </a:rPr>
              <a:t>Explorer</a:t>
            </a:r>
            <a:r>
              <a:rPr lang="ru-RU" sz="2000" i="1" dirty="0" smtClean="0">
                <a:latin typeface="Cambria" pitchFamily="18" charset="0"/>
                <a:cs typeface="Times New Roman" pitchFamily="18" charset="0"/>
              </a:rPr>
              <a:t> 10 или более поздние; </a:t>
            </a:r>
          </a:p>
          <a:p>
            <a:pPr lvl="1"/>
            <a:r>
              <a:rPr lang="ru-RU" sz="2000" i="1" dirty="0" err="1" smtClean="0">
                <a:latin typeface="Cambria" pitchFamily="18" charset="0"/>
                <a:cs typeface="Times New Roman" pitchFamily="18" charset="0"/>
              </a:rPr>
              <a:t>Safari</a:t>
            </a:r>
            <a:r>
              <a:rPr lang="ru-RU" sz="2000" i="1" dirty="0" smtClean="0">
                <a:latin typeface="Cambria" pitchFamily="18" charset="0"/>
                <a:cs typeface="Times New Roman" pitchFamily="18" charset="0"/>
              </a:rPr>
              <a:t> 10 или более поздние; </a:t>
            </a:r>
          </a:p>
          <a:p>
            <a:pPr lvl="1"/>
            <a:r>
              <a:rPr lang="ru-RU" sz="2000" i="1" dirty="0" err="1" smtClean="0">
                <a:latin typeface="Cambria" pitchFamily="18" charset="0"/>
                <a:cs typeface="Times New Roman" pitchFamily="18" charset="0"/>
              </a:rPr>
              <a:t>Chrome</a:t>
            </a:r>
            <a:r>
              <a:rPr lang="ru-RU" sz="2000" i="1" dirty="0" smtClean="0">
                <a:latin typeface="Cambria" pitchFamily="18" charset="0"/>
                <a:cs typeface="Times New Roman" pitchFamily="18" charset="0"/>
              </a:rPr>
              <a:t> 49 или более поздние; </a:t>
            </a:r>
          </a:p>
          <a:p>
            <a:pPr lvl="1"/>
            <a:r>
              <a:rPr lang="ru-RU" sz="2000" i="1" dirty="0" err="1" smtClean="0">
                <a:latin typeface="Cambria" pitchFamily="18" charset="0"/>
                <a:cs typeface="Times New Roman" pitchFamily="18" charset="0"/>
              </a:rPr>
              <a:t>Firefox</a:t>
            </a:r>
            <a:r>
              <a:rPr lang="ru-RU" sz="2000" i="1" dirty="0" smtClean="0">
                <a:latin typeface="Cambria" pitchFamily="18" charset="0"/>
                <a:cs typeface="Times New Roman" pitchFamily="18" charset="0"/>
              </a:rPr>
              <a:t> 52 или более поздние; </a:t>
            </a:r>
          </a:p>
          <a:p>
            <a:pPr lvl="1"/>
            <a:r>
              <a:rPr lang="ru-RU" sz="2000" i="1" dirty="0" err="1" smtClean="0">
                <a:latin typeface="Cambria" pitchFamily="18" charset="0"/>
                <a:cs typeface="Times New Roman" pitchFamily="18" charset="0"/>
              </a:rPr>
              <a:t>Opera</a:t>
            </a:r>
            <a:r>
              <a:rPr lang="ru-RU" sz="2000" i="1" dirty="0" smtClean="0">
                <a:latin typeface="Cambria" pitchFamily="18" charset="0"/>
                <a:cs typeface="Times New Roman" pitchFamily="18" charset="0"/>
              </a:rPr>
              <a:t> 46 или более поздние.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плагин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средства криптографической защиты информации (СКЗИ) для браузера </a:t>
            </a:r>
            <a:r>
              <a:rPr lang="ru-RU" sz="2000" dirty="0" err="1">
                <a:latin typeface="Cambria" pitchFamily="18" charset="0"/>
              </a:rPr>
              <a:t>Internet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Explorer</a:t>
            </a:r>
            <a:r>
              <a:rPr lang="ru-RU" sz="2000" dirty="0">
                <a:latin typeface="Cambria" pitchFamily="18" charset="0"/>
              </a:rPr>
              <a:t> / </a:t>
            </a:r>
            <a:r>
              <a:rPr lang="ru-RU" sz="2000" dirty="0" err="1">
                <a:latin typeface="Cambria" pitchFamily="18" charset="0"/>
              </a:rPr>
              <a:t>Safari</a:t>
            </a:r>
            <a:r>
              <a:rPr lang="ru-RU" sz="2000" dirty="0">
                <a:latin typeface="Cambria" pitchFamily="18" charset="0"/>
              </a:rPr>
              <a:t>. </a:t>
            </a:r>
            <a:r>
              <a:rPr lang="ru-RU" sz="2000" dirty="0" smtClean="0">
                <a:latin typeface="Cambria" pitchFamily="18" charset="0"/>
              </a:rPr>
              <a:t>Список </a:t>
            </a:r>
            <a:r>
              <a:rPr lang="ru-RU" sz="2000" dirty="0">
                <a:latin typeface="Cambria" pitchFamily="18" charset="0"/>
              </a:rPr>
              <a:t>сертифицированных ФСБ СКЗИ доступен на сайте ФСБ по адресу </a:t>
            </a:r>
            <a:r>
              <a:rPr lang="ru-RU" sz="2000" dirty="0">
                <a:latin typeface="Cambria" pitchFamily="18" charset="0"/>
                <a:hlinkClick r:id="rId3"/>
              </a:rPr>
              <a:t>http://clsz.fsb.ru/certification.htm</a:t>
            </a:r>
            <a:endParaRPr lang="en-US" sz="2000" dirty="0" smtClean="0"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 сертифицированное ПО </a:t>
            </a:r>
            <a:r>
              <a:rPr lang="ru-RU" sz="2000" dirty="0" err="1" smtClean="0">
                <a:latin typeface="Cambria" pitchFamily="18" charset="0"/>
                <a:cs typeface="Times New Roman" pitchFamily="18" charset="0"/>
              </a:rPr>
              <a:t>КриптоПро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 версии 3.9 или более поздние;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 драйверы для работы с ключевыми носителями </a:t>
            </a:r>
            <a:r>
              <a:rPr lang="ru-RU" sz="2000" dirty="0" err="1" smtClean="0">
                <a:latin typeface="Cambria" pitchFamily="18" charset="0"/>
                <a:cs typeface="Times New Roman" pitchFamily="18" charset="0"/>
              </a:rPr>
              <a:t>eToken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 или </a:t>
            </a:r>
            <a:r>
              <a:rPr lang="ru-RU" sz="2000" dirty="0" err="1" smtClean="0">
                <a:latin typeface="Cambria" pitchFamily="18" charset="0"/>
                <a:cs typeface="Times New Roman" pitchFamily="18" charset="0"/>
              </a:rPr>
              <a:t>RuToken</a:t>
            </a:r>
            <a:endParaRPr lang="ru-RU" sz="2000" dirty="0" smtClean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8"/>
          <p:cNvSpPr>
            <a:spLocks noChangeArrowheads="1"/>
          </p:cNvSpPr>
          <p:nvPr/>
        </p:nvSpPr>
        <p:spPr bwMode="auto">
          <a:xfrm>
            <a:off x="539552" y="1268760"/>
            <a:ext cx="8136905" cy="482453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/>
            <a:endParaRPr lang="ru-RU" b="1" dirty="0" smtClean="0"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b="1" dirty="0" smtClean="0"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Установить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на рабочем месте </a:t>
            </a:r>
            <a:r>
              <a:rPr lang="ru-RU" b="1" dirty="0">
                <a:latin typeface="Cambria" pitchFamily="18" charset="0"/>
                <a:cs typeface="Times New Roman" pitchFamily="18" charset="0"/>
              </a:rPr>
              <a:t>сертификат ключа </a:t>
            </a: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ЭЦП,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программы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обеспечивающие работу с электронной подписью и защиту информации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Tx/>
              <a:buAutoNum type="arabicPeriod"/>
            </a:pP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Открыть информационный ресурс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Маркировка лекарственных средств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https://mdlp.crpt.ru </a:t>
            </a:r>
            <a:endParaRPr lang="ru-RU" dirty="0">
              <a:latin typeface="Cambria" pitchFamily="18" charset="0"/>
              <a:cs typeface="Times New Roman" pitchFamily="18" charset="0"/>
            </a:endParaRPr>
          </a:p>
          <a:p>
            <a:pPr marL="457200" lvl="0" indent="-457200" algn="just">
              <a:buFontTx/>
              <a:buAutoNum type="arabicPeriod"/>
            </a:pP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Заполнить заявление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на информационном ресурсе  </a:t>
            </a:r>
            <a:r>
              <a:rPr lang="en-US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https://mdlp.crpt.ru</a:t>
            </a:r>
            <a:r>
              <a:rPr lang="ru-RU" dirty="0" smtClean="0">
                <a:solidFill>
                  <a:srgbClr val="0808B8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Заявление появится автоматически при первом входе в «Личный кабинет».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Получить </a:t>
            </a:r>
            <a:r>
              <a:rPr lang="ru-RU" b="1" dirty="0">
                <a:latin typeface="Cambria" pitchFamily="18" charset="0"/>
                <a:cs typeface="Times New Roman" pitchFamily="18" charset="0"/>
              </a:rPr>
              <a:t>подтверждение о </a:t>
            </a: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регистрации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на электронную почту, которую указали в заявлении.</a:t>
            </a:r>
          </a:p>
          <a:p>
            <a:pPr marL="457200" lvl="0" indent="-457200" algn="just">
              <a:buFontTx/>
              <a:buAutoNum type="arabicPeriod"/>
            </a:pP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Войти с помощью ЭЦП руководителя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на информационный ресурс Маркировка лекарственных средств </a:t>
            </a:r>
            <a:r>
              <a:rPr lang="en-US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https://mdlp.crpt.ru </a:t>
            </a:r>
            <a:endParaRPr lang="ru-RU" dirty="0" smtClean="0">
              <a:solidFill>
                <a:srgbClr val="0808B8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Зарегистрировать места деятельности (в меню ПРОФИЛЬ) и пользователей (в меню АДМИНИСТРИРОВАНИЕ).</a:t>
            </a:r>
          </a:p>
          <a:p>
            <a:pPr marL="457200" indent="-457200" algn="just">
              <a:buAutoNum type="arabicPeriod"/>
            </a:pPr>
            <a:endParaRPr lang="ru-RU" b="1" dirty="0" smtClean="0"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b="1" dirty="0" smtClean="0"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b="1" dirty="0" smtClean="0"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b="1" dirty="0" smtClean="0">
              <a:latin typeface="Cambria" pitchFamily="18" charset="0"/>
              <a:cs typeface="Times New Roman" pitchFamily="18" charset="0"/>
            </a:endParaRPr>
          </a:p>
          <a:p>
            <a:pPr marL="457200" indent="-457200" algn="just"/>
            <a:endParaRPr lang="ru-RU" i="1" dirty="0">
              <a:latin typeface="Cambria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8448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  <a:cs typeface="Times New Roman" panose="02020603050405020304" pitchFamily="18" charset="0"/>
              </a:rPr>
              <a:t>Регистрация в ИС Мониторинг движения лекарственных препаратов (ИС МДЛП)</a:t>
            </a:r>
            <a:endParaRPr lang="ru-RU" sz="2400" b="1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Логотип ГБУ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3456384" cy="578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ГБУ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3456384" cy="5786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15408" y="116632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 Регистрация в ИС МДЛП</a:t>
            </a:r>
          </a:p>
          <a:p>
            <a:pPr algn="r"/>
            <a:r>
              <a:rPr lang="ru-RU" sz="2000" b="1" dirty="0" smtClean="0">
                <a:latin typeface="Cambria" pitchFamily="18" charset="0"/>
                <a:cs typeface="Times New Roman" pitchFamily="18" charset="0"/>
              </a:rPr>
              <a:t>Заполнение заявления </a:t>
            </a:r>
          </a:p>
          <a:p>
            <a:pPr algn="r"/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на информационном ресурсе </a:t>
            </a:r>
            <a:r>
              <a:rPr lang="en-US" sz="20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https://mdlp.crpt.ru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94928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Подтверждение о регистрации получите</a:t>
            </a:r>
          </a:p>
          <a:p>
            <a:pPr marL="457200" indent="-457200" algn="ctr"/>
            <a:r>
              <a:rPr lang="ru-RU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на электронную почту, которую указали в заявлении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5514031" cy="364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867111"/>
            <a:ext cx="6288407" cy="308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51920" y="4725145"/>
            <a:ext cx="504056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Сертификат УКЭП руководителя ЮЛ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Электронная почта </a:t>
            </a:r>
            <a:r>
              <a:rPr lang="ru-RU" sz="1400" dirty="0" err="1" smtClean="0"/>
              <a:t>отв</a:t>
            </a:r>
            <a:r>
              <a:rPr lang="ru-RU" sz="1400" dirty="0" smtClean="0"/>
              <a:t> лица в аптеке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ФИО руководителя ЮЛ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Сведения о наличии лицензии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ИНН ЮЛ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4797152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50" y="1484784"/>
            <a:ext cx="8937350" cy="435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оготип ГБУ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3456384" cy="5786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95936" y="0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6 Регистрация в ИС МДЛП</a:t>
            </a:r>
          </a:p>
          <a:p>
            <a:pPr algn="r"/>
            <a:r>
              <a:rPr lang="ru-RU" sz="2000" b="1" dirty="0" smtClean="0">
                <a:latin typeface="Cambria" pitchFamily="18" charset="0"/>
                <a:cs typeface="Times New Roman" pitchFamily="18" charset="0"/>
              </a:rPr>
              <a:t>Зарегистрировать места деятельности в меню ПРОФИЛЬ  на информационном ресурсе </a:t>
            </a:r>
            <a:r>
              <a:rPr lang="en-US" sz="20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https://mdlp.crpt.ru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700808"/>
            <a:ext cx="10081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564904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08304" y="1988840"/>
            <a:ext cx="6480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492896"/>
            <a:ext cx="93610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ГБУ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3456384" cy="5786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95936" y="0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6 Регистрация в ИС МДЛП</a:t>
            </a:r>
          </a:p>
          <a:p>
            <a:pPr algn="r"/>
            <a:r>
              <a:rPr lang="ru-RU" sz="2000" b="1" dirty="0" smtClean="0">
                <a:latin typeface="Cambria" pitchFamily="18" charset="0"/>
                <a:cs typeface="Times New Roman" pitchFamily="18" charset="0"/>
              </a:rPr>
              <a:t>Зарегистрировать пользователей</a:t>
            </a:r>
          </a:p>
          <a:p>
            <a:pPr algn="r"/>
            <a:r>
              <a:rPr lang="ru-RU" sz="2000" b="1" dirty="0" smtClean="0">
                <a:latin typeface="Cambria" pitchFamily="18" charset="0"/>
                <a:cs typeface="Times New Roman" pitchFamily="18" charset="0"/>
              </a:rPr>
              <a:t>на информационном ресурсе </a:t>
            </a:r>
            <a:r>
              <a:rPr lang="en-US" sz="20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https://mdlp.crpt.ru 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35" y="1556792"/>
            <a:ext cx="9065965" cy="44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1916832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293096"/>
            <a:ext cx="4675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2132856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 ГБУ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3456384" cy="578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9952" y="1484784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  <a:cs typeface="Times New Roman" pitchFamily="18" charset="0"/>
              </a:rPr>
              <a:t>Технические характеристики для оборудования считывания штрих кода маркировочного товара</a:t>
            </a:r>
          </a:p>
          <a:p>
            <a:pPr algn="ctr"/>
            <a:endParaRPr lang="ru-RU" sz="2000" b="1" dirty="0">
              <a:latin typeface="Cambria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Наличие возможности </a:t>
            </a:r>
            <a:r>
              <a:rPr lang="ru-RU" sz="2400" dirty="0">
                <a:latin typeface="Cambria" pitchFamily="18" charset="0"/>
              </a:rPr>
              <a:t>считывания </a:t>
            </a:r>
            <a:r>
              <a:rPr lang="ru-RU" sz="2400" dirty="0" err="1">
                <a:latin typeface="Cambria" pitchFamily="18" charset="0"/>
              </a:rPr>
              <a:t>DataMatrix</a:t>
            </a:r>
            <a:r>
              <a:rPr lang="ru-RU" sz="2400" dirty="0">
                <a:latin typeface="Cambria" pitchFamily="18" charset="0"/>
              </a:rPr>
              <a:t> кода. </a:t>
            </a:r>
            <a:endParaRPr lang="ru-RU" sz="2400" dirty="0" smtClean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2952328" cy="232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103440" y="188640"/>
            <a:ext cx="4573016" cy="432047"/>
          </a:xfrm>
        </p:spPr>
        <p:txBody>
          <a:bodyPr rtlCol="0">
            <a:noAutofit/>
          </a:bodyPr>
          <a:lstStyle/>
          <a:p>
            <a:pPr algn="r"/>
            <a:r>
              <a:rPr lang="ru-RU" sz="2400" b="1" dirty="0" smtClean="0">
                <a:latin typeface="Cambria" pitchFamily="18" charset="0"/>
                <a:cs typeface="Times New Roman" panose="02020603050405020304" pitchFamily="18" charset="0"/>
              </a:rPr>
              <a:t>ШТРИХ КОД УПАКОВКИ</a:t>
            </a:r>
          </a:p>
        </p:txBody>
      </p:sp>
      <p:pic>
        <p:nvPicPr>
          <p:cNvPr id="9" name="Рисунок 8" descr="Логотип ГБУ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3456384" cy="5786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6336704" cy="492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79912" y="3356992"/>
            <a:ext cx="302433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988840"/>
            <a:ext cx="23762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620688"/>
            <a:ext cx="1872208" cy="14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1082</Words>
  <Application>Microsoft Office PowerPoint</Application>
  <PresentationFormat>Экран (4:3)</PresentationFormat>
  <Paragraphs>179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Практические аспекты подключения медицинской организации к ФГИС МДЛП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ШТРИХ КОД УПАКОВКИ</vt:lpstr>
      <vt:lpstr>Слайд 10</vt:lpstr>
      <vt:lpstr>Практические аспекты работы медицинской организации  в ФГИС МДЛП</vt:lpstr>
      <vt:lpstr>Личный кабинет в ИС МДЛП https://mdlp.crpt.ru  Обзор МЕНЮ </vt:lpstr>
      <vt:lpstr>Личный кабинет в ИС МДЛП https://mdlp.crpt.ru  Обзор МЕНЮ </vt:lpstr>
      <vt:lpstr>Личный кабинет в ИС МДЛП https://mdlp.crpt.ru  Обзор МЕНЮ </vt:lpstr>
      <vt:lpstr>Пример XML  о приеме товара</vt:lpstr>
      <vt:lpstr>Пример XML  о выдаче товара</vt:lpstr>
      <vt:lpstr>Слайд 17</vt:lpstr>
      <vt:lpstr>Слайд 18</vt:lpstr>
      <vt:lpstr>Слайд 19</vt:lpstr>
      <vt:lpstr>Слайд 20</vt:lpstr>
      <vt:lpstr>Учетная система аптеки на базе ПАРУС</vt:lpstr>
      <vt:lpstr>Слайд 22</vt:lpstr>
      <vt:lpstr>Слайд 23</vt:lpstr>
      <vt:lpstr>http://gb3zelao.ru  Раздел «Специалистам»: Маркировка лекарственных средств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BORSHCHEVSKAYA_NA</dc:creator>
  <cp:lastModifiedBy>BORSHCHEVSKAYA_NA</cp:lastModifiedBy>
  <cp:revision>25</cp:revision>
  <dcterms:created xsi:type="dcterms:W3CDTF">2019-04-15T12:04:03Z</dcterms:created>
  <dcterms:modified xsi:type="dcterms:W3CDTF">2019-04-17T11:18:45Z</dcterms:modified>
</cp:coreProperties>
</file>