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4" r:id="rId2"/>
    <p:sldMasterId id="2147484192" r:id="rId3"/>
  </p:sldMasterIdLst>
  <p:notesMasterIdLst>
    <p:notesMasterId r:id="rId18"/>
  </p:notesMasterIdLst>
  <p:handoutMasterIdLst>
    <p:handoutMasterId r:id="rId19"/>
  </p:handoutMasterIdLst>
  <p:sldIdLst>
    <p:sldId id="677" r:id="rId4"/>
    <p:sldId id="785" r:id="rId5"/>
    <p:sldId id="743" r:id="rId6"/>
    <p:sldId id="749" r:id="rId7"/>
    <p:sldId id="784" r:id="rId8"/>
    <p:sldId id="741" r:id="rId9"/>
    <p:sldId id="787" r:id="rId10"/>
    <p:sldId id="780" r:id="rId11"/>
    <p:sldId id="786" r:id="rId12"/>
    <p:sldId id="782" r:id="rId13"/>
    <p:sldId id="783" r:id="rId14"/>
    <p:sldId id="760" r:id="rId15"/>
    <p:sldId id="779" r:id="rId16"/>
    <p:sldId id="676" r:id="rId17"/>
  </p:sldIdLst>
  <p:sldSz cx="9144000" cy="6858000" type="screen4x3"/>
  <p:notesSz cx="6761163" cy="994251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D5FDA9"/>
    <a:srgbClr val="A8D379"/>
    <a:srgbClr val="FFFFCC"/>
    <a:srgbClr val="FFD579"/>
    <a:srgbClr val="78AAD6"/>
    <a:srgbClr val="FFAA41"/>
    <a:srgbClr val="3DACFF"/>
    <a:srgbClr val="92D050"/>
    <a:srgbClr val="3D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7" autoAdjust="0"/>
    <p:restoredTop sz="93107" autoAdjust="0"/>
  </p:normalViewPr>
  <p:slideViewPr>
    <p:cSldViewPr>
      <p:cViewPr>
        <p:scale>
          <a:sx n="113" d="100"/>
          <a:sy n="113" d="100"/>
        </p:scale>
        <p:origin x="-17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orient="horz" pos="3132"/>
        <p:guide pos="2160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06D9A-747E-4120-BE11-DC232900C5A4}" type="doc">
      <dgm:prSet loTypeId="urn:microsoft.com/office/officeart/2005/8/layout/lProcess3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E8FA2C9-592A-4653-B246-6D601B2AD496}">
      <dgm:prSet phldrT="[Текст]"/>
      <dgm:spPr/>
      <dgm:t>
        <a:bodyPr/>
        <a:lstStyle/>
        <a:p>
          <a:r>
            <a:rPr lang="ru-RU" dirty="0" smtClean="0"/>
            <a:t>Инсталляция ПП</a:t>
          </a:r>
          <a:endParaRPr lang="ru-RU" dirty="0"/>
        </a:p>
      </dgm:t>
    </dgm:pt>
    <dgm:pt modelId="{34D14C49-FDDE-4D9E-8E29-5A4180476D49}" type="parTrans" cxnId="{88A5F1B2-F120-4585-9AB0-0EF868B1266E}">
      <dgm:prSet/>
      <dgm:spPr/>
      <dgm:t>
        <a:bodyPr/>
        <a:lstStyle/>
        <a:p>
          <a:endParaRPr lang="ru-RU"/>
        </a:p>
      </dgm:t>
    </dgm:pt>
    <dgm:pt modelId="{9125874E-F54F-4781-A61E-67FAF30025AA}" type="sibTrans" cxnId="{88A5F1B2-F120-4585-9AB0-0EF868B1266E}">
      <dgm:prSet/>
      <dgm:spPr/>
      <dgm:t>
        <a:bodyPr/>
        <a:lstStyle/>
        <a:p>
          <a:endParaRPr lang="ru-RU"/>
        </a:p>
      </dgm:t>
    </dgm:pt>
    <dgm:pt modelId="{0875BC5E-904F-4364-91FA-95BBF452FBED}">
      <dgm:prSet phldrT="[Текст]"/>
      <dgm:spPr/>
      <dgm:t>
        <a:bodyPr/>
        <a:lstStyle/>
        <a:p>
          <a:r>
            <a:rPr lang="ru-RU" dirty="0" smtClean="0"/>
            <a:t>Настройка системы</a:t>
          </a:r>
          <a:endParaRPr lang="ru-RU" dirty="0"/>
        </a:p>
      </dgm:t>
    </dgm:pt>
    <dgm:pt modelId="{C4BFA04C-30FF-4068-B791-792A1530B8FE}" type="parTrans" cxnId="{CA57B131-35DE-4BFA-BE38-F7D74B556114}">
      <dgm:prSet/>
      <dgm:spPr/>
      <dgm:t>
        <a:bodyPr/>
        <a:lstStyle/>
        <a:p>
          <a:endParaRPr lang="ru-RU"/>
        </a:p>
      </dgm:t>
    </dgm:pt>
    <dgm:pt modelId="{094A1AA2-C4C2-4ECC-AE98-D8AC22D03840}" type="sibTrans" cxnId="{CA57B131-35DE-4BFA-BE38-F7D74B556114}">
      <dgm:prSet/>
      <dgm:spPr/>
      <dgm:t>
        <a:bodyPr/>
        <a:lstStyle/>
        <a:p>
          <a:endParaRPr lang="ru-RU"/>
        </a:p>
      </dgm:t>
    </dgm:pt>
    <dgm:pt modelId="{A8BEFB93-DA10-4F1C-B881-E04E969D60A4}">
      <dgm:prSet phldrT="[Текст]"/>
      <dgm:spPr/>
      <dgm:t>
        <a:bodyPr/>
        <a:lstStyle/>
        <a:p>
          <a:r>
            <a:rPr lang="ru-RU" dirty="0" smtClean="0"/>
            <a:t>Инструктаж пользователей</a:t>
          </a:r>
          <a:endParaRPr lang="ru-RU" dirty="0"/>
        </a:p>
      </dgm:t>
    </dgm:pt>
    <dgm:pt modelId="{5B3E2083-E800-4D78-8C9B-0DEFE93EF494}" type="parTrans" cxnId="{8AC1B809-2C29-4BBC-8C08-A356913237FB}">
      <dgm:prSet/>
      <dgm:spPr/>
      <dgm:t>
        <a:bodyPr/>
        <a:lstStyle/>
        <a:p>
          <a:endParaRPr lang="ru-RU"/>
        </a:p>
      </dgm:t>
    </dgm:pt>
    <dgm:pt modelId="{4C09B588-C307-449C-AFD7-5E2ABF1FBE2B}" type="sibTrans" cxnId="{8AC1B809-2C29-4BBC-8C08-A356913237FB}">
      <dgm:prSet/>
      <dgm:spPr/>
      <dgm:t>
        <a:bodyPr/>
        <a:lstStyle/>
        <a:p>
          <a:endParaRPr lang="ru-RU"/>
        </a:p>
      </dgm:t>
    </dgm:pt>
    <dgm:pt modelId="{0EB6FE41-384E-40A9-A209-876639BECF17}">
      <dgm:prSet phldrT="[Текст]"/>
      <dgm:spPr/>
      <dgm:t>
        <a:bodyPr/>
        <a:lstStyle/>
        <a:p>
          <a:r>
            <a:rPr lang="ru-RU" dirty="0" smtClean="0"/>
            <a:t>Готовность </a:t>
          </a:r>
          <a:r>
            <a:rPr lang="ru-RU" dirty="0" smtClean="0"/>
            <a:t>техническими средствами</a:t>
          </a:r>
          <a:endParaRPr lang="ru-RU" dirty="0"/>
        </a:p>
      </dgm:t>
    </dgm:pt>
    <dgm:pt modelId="{D771CFF3-DBC8-4604-81DE-D528028C36D5}" type="parTrans" cxnId="{9C5D9169-375A-4729-A91D-7CA5166E754D}">
      <dgm:prSet/>
      <dgm:spPr/>
      <dgm:t>
        <a:bodyPr/>
        <a:lstStyle/>
        <a:p>
          <a:endParaRPr lang="ru-RU"/>
        </a:p>
      </dgm:t>
    </dgm:pt>
    <dgm:pt modelId="{04746B0C-3BEC-4B1E-A36E-D6F8031DA69A}" type="sibTrans" cxnId="{9C5D9169-375A-4729-A91D-7CA5166E754D}">
      <dgm:prSet/>
      <dgm:spPr/>
      <dgm:t>
        <a:bodyPr/>
        <a:lstStyle/>
        <a:p>
          <a:endParaRPr lang="ru-RU"/>
        </a:p>
      </dgm:t>
    </dgm:pt>
    <dgm:pt modelId="{A13BE676-D9BB-48EF-B715-907DD8DF6141}">
      <dgm:prSet phldrT="[Текст]"/>
      <dgm:spPr/>
      <dgm:t>
        <a:bodyPr/>
        <a:lstStyle/>
        <a:p>
          <a:r>
            <a:rPr lang="ru-RU" dirty="0" smtClean="0"/>
            <a:t>Регистрация в ЛК МДЛП </a:t>
          </a:r>
          <a:endParaRPr lang="ru-RU" dirty="0"/>
        </a:p>
      </dgm:t>
    </dgm:pt>
    <dgm:pt modelId="{013AF3E3-1270-4D90-8A96-D07BB7F2C359}" type="parTrans" cxnId="{03DC77B6-6101-4E8B-8FDC-33A98158B144}">
      <dgm:prSet/>
      <dgm:spPr/>
      <dgm:t>
        <a:bodyPr/>
        <a:lstStyle/>
        <a:p>
          <a:endParaRPr lang="ru-RU"/>
        </a:p>
      </dgm:t>
    </dgm:pt>
    <dgm:pt modelId="{6863F6D6-D2F3-498C-9EBA-5361BE2C7E9D}" type="sibTrans" cxnId="{03DC77B6-6101-4E8B-8FDC-33A98158B144}">
      <dgm:prSet/>
      <dgm:spPr/>
      <dgm:t>
        <a:bodyPr/>
        <a:lstStyle/>
        <a:p>
          <a:endParaRPr lang="ru-RU"/>
        </a:p>
      </dgm:t>
    </dgm:pt>
    <dgm:pt modelId="{87B06F24-88F1-425E-B5D8-CF533C30007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Доступ к тестовому стенду «Песочница»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B31C012-7AF7-4878-B0F1-D7BAE762B9BA}" type="parTrans" cxnId="{3375E7B6-BED5-4ECF-AD4F-14FC31526E01}">
      <dgm:prSet/>
      <dgm:spPr/>
      <dgm:t>
        <a:bodyPr/>
        <a:lstStyle/>
        <a:p>
          <a:endParaRPr lang="ru-RU"/>
        </a:p>
      </dgm:t>
    </dgm:pt>
    <dgm:pt modelId="{91EE2E98-E28D-450E-A678-64FCEB025205}" type="sibTrans" cxnId="{3375E7B6-BED5-4ECF-AD4F-14FC31526E01}">
      <dgm:prSet/>
      <dgm:spPr/>
      <dgm:t>
        <a:bodyPr/>
        <a:lstStyle/>
        <a:p>
          <a:endParaRPr lang="ru-RU"/>
        </a:p>
      </dgm:t>
    </dgm:pt>
    <dgm:pt modelId="{A05E3F2D-A09F-4719-BF39-77E9FC6DC62A}">
      <dgm:prSet phldrT="[Текст]"/>
      <dgm:spPr/>
      <dgm:t>
        <a:bodyPr/>
        <a:lstStyle/>
        <a:p>
          <a:r>
            <a:rPr lang="ru-RU" dirty="0" smtClean="0"/>
            <a:t>                        Тестирование</a:t>
          </a:r>
          <a:endParaRPr lang="ru-RU" dirty="0"/>
        </a:p>
      </dgm:t>
    </dgm:pt>
    <dgm:pt modelId="{4AF15A06-2710-4430-AB46-5BA1FBC3C942}" type="parTrans" cxnId="{2474A5F9-D3B1-4BC4-9438-CA9E2E93CCE6}">
      <dgm:prSet/>
      <dgm:spPr/>
      <dgm:t>
        <a:bodyPr/>
        <a:lstStyle/>
        <a:p>
          <a:endParaRPr lang="ru-RU"/>
        </a:p>
      </dgm:t>
    </dgm:pt>
    <dgm:pt modelId="{9DFACDB1-CAAE-48B4-9ED3-66D057785F6B}" type="sibTrans" cxnId="{2474A5F9-D3B1-4BC4-9438-CA9E2E93CCE6}">
      <dgm:prSet/>
      <dgm:spPr/>
      <dgm:t>
        <a:bodyPr/>
        <a:lstStyle/>
        <a:p>
          <a:endParaRPr lang="ru-RU"/>
        </a:p>
      </dgm:t>
    </dgm:pt>
    <dgm:pt modelId="{208A87E0-7646-4BCD-8E12-B79AADD7D085}">
      <dgm:prSet phldrT="[Текст]"/>
      <dgm:spPr/>
      <dgm:t>
        <a:bodyPr/>
        <a:lstStyle/>
        <a:p>
          <a:r>
            <a:rPr lang="ru-RU" dirty="0" smtClean="0"/>
            <a:t>                   </a:t>
          </a:r>
          <a:r>
            <a:rPr lang="ru-RU" dirty="0" smtClean="0"/>
            <a:t>Опытная</a:t>
          </a:r>
        </a:p>
        <a:p>
          <a:endParaRPr lang="ru-RU" dirty="0" smtClean="0"/>
        </a:p>
        <a:p>
          <a:r>
            <a:rPr lang="ru-RU" dirty="0" smtClean="0"/>
            <a:t>                        эксплуатация</a:t>
          </a:r>
          <a:endParaRPr lang="ru-RU" dirty="0"/>
        </a:p>
      </dgm:t>
    </dgm:pt>
    <dgm:pt modelId="{892C7FB8-3390-4D38-930E-EBB8EE88F831}" type="parTrans" cxnId="{B9C73350-3738-44AD-B8DE-D12BC911A180}">
      <dgm:prSet/>
      <dgm:spPr/>
      <dgm:t>
        <a:bodyPr/>
        <a:lstStyle/>
        <a:p>
          <a:endParaRPr lang="ru-RU"/>
        </a:p>
      </dgm:t>
    </dgm:pt>
    <dgm:pt modelId="{320D8339-60CB-47FA-A05D-94476CC1AB30}" type="sibTrans" cxnId="{B9C73350-3738-44AD-B8DE-D12BC911A180}">
      <dgm:prSet/>
      <dgm:spPr/>
      <dgm:t>
        <a:bodyPr/>
        <a:lstStyle/>
        <a:p>
          <a:endParaRPr lang="ru-RU"/>
        </a:p>
      </dgm:t>
    </dgm:pt>
    <dgm:pt modelId="{5B1CF3DF-A882-42FD-9BF1-585A87D4D9C7}">
      <dgm:prSet phldrT="[Текст]" custT="1"/>
      <dgm:spPr/>
      <dgm:t>
        <a:bodyPr/>
        <a:lstStyle/>
        <a:p>
          <a:r>
            <a:rPr lang="ru-RU" sz="800" dirty="0" smtClean="0"/>
            <a:t/>
          </a:r>
          <a:br>
            <a:rPr lang="ru-RU" sz="800" dirty="0" smtClean="0"/>
          </a:br>
          <a:r>
            <a:rPr lang="ru-RU" sz="1200" b="1" dirty="0" smtClean="0">
              <a:solidFill>
                <a:schemeClr val="tx1"/>
              </a:solidFill>
            </a:rPr>
            <a:t>Закупка технических средств и </a:t>
          </a:r>
          <a:r>
            <a:rPr lang="ru-RU" sz="1200" b="1" baseline="0" dirty="0" smtClean="0">
              <a:solidFill>
                <a:schemeClr val="tx1"/>
              </a:solidFill>
            </a:rPr>
            <a:t>программных</a:t>
          </a:r>
          <a:r>
            <a:rPr lang="ru-RU" sz="1200" b="1" dirty="0" smtClean="0">
              <a:solidFill>
                <a:schemeClr val="tx1"/>
              </a:solidFill>
            </a:rPr>
            <a:t> продуктов</a:t>
          </a:r>
          <a:endParaRPr lang="ru-RU" sz="1200" b="1" dirty="0">
            <a:solidFill>
              <a:schemeClr val="tx1"/>
            </a:solidFill>
          </a:endParaRPr>
        </a:p>
      </dgm:t>
    </dgm:pt>
    <dgm:pt modelId="{FD51B954-2E37-40DA-882D-A4DF85BFBBD2}" type="parTrans" cxnId="{1AA9A52B-0AF0-40E3-8D32-1EF2E4621CEA}">
      <dgm:prSet/>
      <dgm:spPr/>
      <dgm:t>
        <a:bodyPr/>
        <a:lstStyle/>
        <a:p>
          <a:endParaRPr lang="ru-RU"/>
        </a:p>
      </dgm:t>
    </dgm:pt>
    <dgm:pt modelId="{4A2C391C-7757-4145-A43D-6FE09653862F}" type="sibTrans" cxnId="{1AA9A52B-0AF0-40E3-8D32-1EF2E4621CEA}">
      <dgm:prSet/>
      <dgm:spPr/>
      <dgm:t>
        <a:bodyPr/>
        <a:lstStyle/>
        <a:p>
          <a:endParaRPr lang="ru-RU"/>
        </a:p>
      </dgm:t>
    </dgm:pt>
    <dgm:pt modelId="{02F3076E-8DA8-4D09-A718-A18ECE1B956B}" type="pres">
      <dgm:prSet presAssocID="{3F406D9A-747E-4120-BE11-DC232900C5A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CA37E9-37E4-4F57-AC86-AC25D1FA6824}" type="pres">
      <dgm:prSet presAssocID="{5E8FA2C9-592A-4653-B246-6D601B2AD496}" presName="horFlow" presStyleCnt="0"/>
      <dgm:spPr/>
    </dgm:pt>
    <dgm:pt modelId="{489C60E7-D6B1-49CD-86DC-EA5E604406BB}" type="pres">
      <dgm:prSet presAssocID="{5E8FA2C9-592A-4653-B246-6D601B2AD496}" presName="bigChev" presStyleLbl="node1" presStyleIdx="0" presStyleCnt="3" custLinFactX="54708" custLinFactNeighborX="100000" custLinFactNeighborY="-89365"/>
      <dgm:spPr/>
      <dgm:t>
        <a:bodyPr/>
        <a:lstStyle/>
        <a:p>
          <a:endParaRPr lang="ru-RU"/>
        </a:p>
      </dgm:t>
    </dgm:pt>
    <dgm:pt modelId="{C148D17C-B604-4E31-BB89-9E9541081A7B}" type="pres">
      <dgm:prSet presAssocID="{C4BFA04C-30FF-4068-B791-792A1530B8FE}" presName="parTrans" presStyleCnt="0"/>
      <dgm:spPr/>
    </dgm:pt>
    <dgm:pt modelId="{6000DD69-09BB-4BB7-A585-8E3FE8B6EE59}" type="pres">
      <dgm:prSet presAssocID="{0875BC5E-904F-4364-91FA-95BBF452FBED}" presName="node" presStyleLbl="alignAccFollowNode1" presStyleIdx="0" presStyleCnt="6" custLinFactX="67249" custLinFactY="-983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DCEE9-542C-4BBE-8465-B1EE9444DB26}" type="pres">
      <dgm:prSet presAssocID="{094A1AA2-C4C2-4ECC-AE98-D8AC22D03840}" presName="sibTrans" presStyleCnt="0"/>
      <dgm:spPr/>
    </dgm:pt>
    <dgm:pt modelId="{CEAD8781-4832-42D2-90A4-8BAA662227A3}" type="pres">
      <dgm:prSet presAssocID="{A8BEFB93-DA10-4F1C-B881-E04E969D60A4}" presName="node" presStyleLbl="alignAccFollowNode1" presStyleIdx="1" presStyleCnt="6" custLinFactX="61823" custLinFactY="-983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FB933-CE07-48A7-B04E-43553BDEC9E1}" type="pres">
      <dgm:prSet presAssocID="{4C09B588-C307-449C-AFD7-5E2ABF1FBE2B}" presName="sibTrans" presStyleCnt="0"/>
      <dgm:spPr/>
    </dgm:pt>
    <dgm:pt modelId="{1AF9A0E5-2038-4944-B309-1594ABCEEEAC}" type="pres">
      <dgm:prSet presAssocID="{A05E3F2D-A09F-4719-BF39-77E9FC6DC62A}" presName="node" presStyleLbl="alignAccFollowNode1" presStyleIdx="2" presStyleCnt="6" custAng="0" custScaleY="429029" custLinFactX="79351" custLinFactY="8607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965C8-F9A6-49B6-88A4-AEB15E27EE95}" type="pres">
      <dgm:prSet presAssocID="{9DFACDB1-CAAE-48B4-9ED3-66D057785F6B}" presName="sibTrans" presStyleCnt="0"/>
      <dgm:spPr/>
    </dgm:pt>
    <dgm:pt modelId="{CC8BDB66-4939-486C-8A2B-1EE83E470A61}" type="pres">
      <dgm:prSet presAssocID="{208A87E0-7646-4BCD-8E12-B79AADD7D085}" presName="node" presStyleLbl="alignAccFollowNode1" presStyleIdx="3" presStyleCnt="6" custScaleX="84928" custScaleY="411178" custLinFactX="62671" custLinFactY="8607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BE557-F944-485C-B032-149B3398DAD1}" type="pres">
      <dgm:prSet presAssocID="{5E8FA2C9-592A-4653-B246-6D601B2AD496}" presName="vSp" presStyleCnt="0"/>
      <dgm:spPr/>
    </dgm:pt>
    <dgm:pt modelId="{BE858370-3FE2-4AE0-8ECA-BA07A05FB052}" type="pres">
      <dgm:prSet presAssocID="{0EB6FE41-384E-40A9-A209-876639BECF17}" presName="horFlow" presStyleCnt="0"/>
      <dgm:spPr/>
    </dgm:pt>
    <dgm:pt modelId="{1D09D958-733F-4BD0-A79F-AA160683528F}" type="pres">
      <dgm:prSet presAssocID="{0EB6FE41-384E-40A9-A209-876639BECF17}" presName="bigChev" presStyleLbl="node1" presStyleIdx="1" presStyleCnt="3" custLinFactX="50607" custLinFactNeighborX="100000" custLinFactNeighborY="33144"/>
      <dgm:spPr/>
      <dgm:t>
        <a:bodyPr/>
        <a:lstStyle/>
        <a:p>
          <a:endParaRPr lang="ru-RU"/>
        </a:p>
      </dgm:t>
    </dgm:pt>
    <dgm:pt modelId="{7446CCA6-2FA4-4214-BD62-8DFF97CFD1ED}" type="pres">
      <dgm:prSet presAssocID="{013AF3E3-1270-4D90-8A96-D07BB7F2C359}" presName="parTrans" presStyleCnt="0"/>
      <dgm:spPr/>
    </dgm:pt>
    <dgm:pt modelId="{3DC4E226-33C0-4C16-963C-3E27B0DAF086}" type="pres">
      <dgm:prSet presAssocID="{A13BE676-D9BB-48EF-B715-907DD8DF6141}" presName="node" presStyleLbl="alignAccFollowNode1" presStyleIdx="4" presStyleCnt="6" custLinFactX="62636" custLinFactNeighborX="100000" custLinFactNeighborY="3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A8A86-E72D-4D9E-AB6E-E7DF599E1CD6}" type="pres">
      <dgm:prSet presAssocID="{6863F6D6-D2F3-498C-9EBA-5361BE2C7E9D}" presName="sibTrans" presStyleCnt="0"/>
      <dgm:spPr/>
    </dgm:pt>
    <dgm:pt modelId="{44AC5F3F-D260-45A2-98E7-3739CC425D18}" type="pres">
      <dgm:prSet presAssocID="{87B06F24-88F1-425E-B5D8-CF533C300077}" presName="node" presStyleLbl="alignAccFollowNode1" presStyleIdx="5" presStyleCnt="6" custLinFactX="62636" custLinFactNeighborX="100000" custLinFactNeighborY="3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619C1-2A74-4B87-85AD-2DEE512B4090}" type="pres">
      <dgm:prSet presAssocID="{0EB6FE41-384E-40A9-A209-876639BECF17}" presName="vSp" presStyleCnt="0"/>
      <dgm:spPr/>
    </dgm:pt>
    <dgm:pt modelId="{91A182BD-9FE1-4A04-9D33-6A679CEA7C24}" type="pres">
      <dgm:prSet presAssocID="{5B1CF3DF-A882-42FD-9BF1-585A87D4D9C7}" presName="horFlow" presStyleCnt="0"/>
      <dgm:spPr/>
    </dgm:pt>
    <dgm:pt modelId="{F046308F-394B-40E9-85A0-88DBB0F7289C}" type="pres">
      <dgm:prSet presAssocID="{5B1CF3DF-A882-42FD-9BF1-585A87D4D9C7}" presName="bigChev" presStyleLbl="node1" presStyleIdx="2" presStyleCnt="3" custScaleX="150664" custLinFactY="-100000" custLinFactNeighborX="-87585" custLinFactNeighborY="-161206"/>
      <dgm:spPr/>
      <dgm:t>
        <a:bodyPr/>
        <a:lstStyle/>
        <a:p>
          <a:endParaRPr lang="ru-RU"/>
        </a:p>
      </dgm:t>
    </dgm:pt>
  </dgm:ptLst>
  <dgm:cxnLst>
    <dgm:cxn modelId="{03DC77B6-6101-4E8B-8FDC-33A98158B144}" srcId="{0EB6FE41-384E-40A9-A209-876639BECF17}" destId="{A13BE676-D9BB-48EF-B715-907DD8DF6141}" srcOrd="0" destOrd="0" parTransId="{013AF3E3-1270-4D90-8A96-D07BB7F2C359}" sibTransId="{6863F6D6-D2F3-498C-9EBA-5361BE2C7E9D}"/>
    <dgm:cxn modelId="{3C5AB454-6DCB-45FF-B62D-10FC1D8156F0}" type="presOf" srcId="{87B06F24-88F1-425E-B5D8-CF533C300077}" destId="{44AC5F3F-D260-45A2-98E7-3739CC425D18}" srcOrd="0" destOrd="0" presId="urn:microsoft.com/office/officeart/2005/8/layout/lProcess3"/>
    <dgm:cxn modelId="{B9C73350-3738-44AD-B8DE-D12BC911A180}" srcId="{5E8FA2C9-592A-4653-B246-6D601B2AD496}" destId="{208A87E0-7646-4BCD-8E12-B79AADD7D085}" srcOrd="3" destOrd="0" parTransId="{892C7FB8-3390-4D38-930E-EBB8EE88F831}" sibTransId="{320D8339-60CB-47FA-A05D-94476CC1AB30}"/>
    <dgm:cxn modelId="{CA57B131-35DE-4BFA-BE38-F7D74B556114}" srcId="{5E8FA2C9-592A-4653-B246-6D601B2AD496}" destId="{0875BC5E-904F-4364-91FA-95BBF452FBED}" srcOrd="0" destOrd="0" parTransId="{C4BFA04C-30FF-4068-B791-792A1530B8FE}" sibTransId="{094A1AA2-C4C2-4ECC-AE98-D8AC22D03840}"/>
    <dgm:cxn modelId="{1AA9A52B-0AF0-40E3-8D32-1EF2E4621CEA}" srcId="{3F406D9A-747E-4120-BE11-DC232900C5A4}" destId="{5B1CF3DF-A882-42FD-9BF1-585A87D4D9C7}" srcOrd="2" destOrd="0" parTransId="{FD51B954-2E37-40DA-882D-A4DF85BFBBD2}" sibTransId="{4A2C391C-7757-4145-A43D-6FE09653862F}"/>
    <dgm:cxn modelId="{0BC3A0D1-2908-477A-8251-136D82DE32D7}" type="presOf" srcId="{3F406D9A-747E-4120-BE11-DC232900C5A4}" destId="{02F3076E-8DA8-4D09-A718-A18ECE1B956B}" srcOrd="0" destOrd="0" presId="urn:microsoft.com/office/officeart/2005/8/layout/lProcess3"/>
    <dgm:cxn modelId="{3375E7B6-BED5-4ECF-AD4F-14FC31526E01}" srcId="{0EB6FE41-384E-40A9-A209-876639BECF17}" destId="{87B06F24-88F1-425E-B5D8-CF533C300077}" srcOrd="1" destOrd="0" parTransId="{FB31C012-7AF7-4878-B0F1-D7BAE762B9BA}" sibTransId="{91EE2E98-E28D-450E-A678-64FCEB025205}"/>
    <dgm:cxn modelId="{41B1A2F4-78DC-4D9F-9ED0-49F6DDE5BA02}" type="presOf" srcId="{A8BEFB93-DA10-4F1C-B881-E04E969D60A4}" destId="{CEAD8781-4832-42D2-90A4-8BAA662227A3}" srcOrd="0" destOrd="0" presId="urn:microsoft.com/office/officeart/2005/8/layout/lProcess3"/>
    <dgm:cxn modelId="{1275881D-532B-4388-8D08-35F89734FD61}" type="presOf" srcId="{A13BE676-D9BB-48EF-B715-907DD8DF6141}" destId="{3DC4E226-33C0-4C16-963C-3E27B0DAF086}" srcOrd="0" destOrd="0" presId="urn:microsoft.com/office/officeart/2005/8/layout/lProcess3"/>
    <dgm:cxn modelId="{8AC1B809-2C29-4BBC-8C08-A356913237FB}" srcId="{5E8FA2C9-592A-4653-B246-6D601B2AD496}" destId="{A8BEFB93-DA10-4F1C-B881-E04E969D60A4}" srcOrd="1" destOrd="0" parTransId="{5B3E2083-E800-4D78-8C9B-0DEFE93EF494}" sibTransId="{4C09B588-C307-449C-AFD7-5E2ABF1FBE2B}"/>
    <dgm:cxn modelId="{6D46B528-F733-44CF-BB0E-DFA207931928}" type="presOf" srcId="{0EB6FE41-384E-40A9-A209-876639BECF17}" destId="{1D09D958-733F-4BD0-A79F-AA160683528F}" srcOrd="0" destOrd="0" presId="urn:microsoft.com/office/officeart/2005/8/layout/lProcess3"/>
    <dgm:cxn modelId="{9C5D9169-375A-4729-A91D-7CA5166E754D}" srcId="{3F406D9A-747E-4120-BE11-DC232900C5A4}" destId="{0EB6FE41-384E-40A9-A209-876639BECF17}" srcOrd="1" destOrd="0" parTransId="{D771CFF3-DBC8-4604-81DE-D528028C36D5}" sibTransId="{04746B0C-3BEC-4B1E-A36E-D6F8031DA69A}"/>
    <dgm:cxn modelId="{1BEE9876-078C-4AD1-B99E-42FD2AB5CEEC}" type="presOf" srcId="{208A87E0-7646-4BCD-8E12-B79AADD7D085}" destId="{CC8BDB66-4939-486C-8A2B-1EE83E470A61}" srcOrd="0" destOrd="0" presId="urn:microsoft.com/office/officeart/2005/8/layout/lProcess3"/>
    <dgm:cxn modelId="{2474A5F9-D3B1-4BC4-9438-CA9E2E93CCE6}" srcId="{5E8FA2C9-592A-4653-B246-6D601B2AD496}" destId="{A05E3F2D-A09F-4719-BF39-77E9FC6DC62A}" srcOrd="2" destOrd="0" parTransId="{4AF15A06-2710-4430-AB46-5BA1FBC3C942}" sibTransId="{9DFACDB1-CAAE-48B4-9ED3-66D057785F6B}"/>
    <dgm:cxn modelId="{D20E288F-5E20-4BC9-BD0D-C95D548F48F3}" type="presOf" srcId="{A05E3F2D-A09F-4719-BF39-77E9FC6DC62A}" destId="{1AF9A0E5-2038-4944-B309-1594ABCEEEAC}" srcOrd="0" destOrd="0" presId="urn:microsoft.com/office/officeart/2005/8/layout/lProcess3"/>
    <dgm:cxn modelId="{B865EB0C-4C8C-4194-B8A0-1DB8807A97A6}" type="presOf" srcId="{5B1CF3DF-A882-42FD-9BF1-585A87D4D9C7}" destId="{F046308F-394B-40E9-85A0-88DBB0F7289C}" srcOrd="0" destOrd="0" presId="urn:microsoft.com/office/officeart/2005/8/layout/lProcess3"/>
    <dgm:cxn modelId="{6EE328C8-FD1C-4F91-A218-0487409EAD2C}" type="presOf" srcId="{5E8FA2C9-592A-4653-B246-6D601B2AD496}" destId="{489C60E7-D6B1-49CD-86DC-EA5E604406BB}" srcOrd="0" destOrd="0" presId="urn:microsoft.com/office/officeart/2005/8/layout/lProcess3"/>
    <dgm:cxn modelId="{88A5F1B2-F120-4585-9AB0-0EF868B1266E}" srcId="{3F406D9A-747E-4120-BE11-DC232900C5A4}" destId="{5E8FA2C9-592A-4653-B246-6D601B2AD496}" srcOrd="0" destOrd="0" parTransId="{34D14C49-FDDE-4D9E-8E29-5A4180476D49}" sibTransId="{9125874E-F54F-4781-A61E-67FAF30025AA}"/>
    <dgm:cxn modelId="{D0E3E24A-1677-4B24-B139-BD6640A58505}" type="presOf" srcId="{0875BC5E-904F-4364-91FA-95BBF452FBED}" destId="{6000DD69-09BB-4BB7-A585-8E3FE8B6EE59}" srcOrd="0" destOrd="0" presId="urn:microsoft.com/office/officeart/2005/8/layout/lProcess3"/>
    <dgm:cxn modelId="{706652B1-CB19-4659-B8D1-0CDD03518345}" type="presParOf" srcId="{02F3076E-8DA8-4D09-A718-A18ECE1B956B}" destId="{11CA37E9-37E4-4F57-AC86-AC25D1FA6824}" srcOrd="0" destOrd="0" presId="urn:microsoft.com/office/officeart/2005/8/layout/lProcess3"/>
    <dgm:cxn modelId="{B44C95B5-077F-4C02-B838-CBDC075E0B23}" type="presParOf" srcId="{11CA37E9-37E4-4F57-AC86-AC25D1FA6824}" destId="{489C60E7-D6B1-49CD-86DC-EA5E604406BB}" srcOrd="0" destOrd="0" presId="urn:microsoft.com/office/officeart/2005/8/layout/lProcess3"/>
    <dgm:cxn modelId="{5EA76857-85E6-4ABC-97AE-4C178A8AA248}" type="presParOf" srcId="{11CA37E9-37E4-4F57-AC86-AC25D1FA6824}" destId="{C148D17C-B604-4E31-BB89-9E9541081A7B}" srcOrd="1" destOrd="0" presId="urn:microsoft.com/office/officeart/2005/8/layout/lProcess3"/>
    <dgm:cxn modelId="{A4B8C799-1430-4DF1-B6FC-92312744B130}" type="presParOf" srcId="{11CA37E9-37E4-4F57-AC86-AC25D1FA6824}" destId="{6000DD69-09BB-4BB7-A585-8E3FE8B6EE59}" srcOrd="2" destOrd="0" presId="urn:microsoft.com/office/officeart/2005/8/layout/lProcess3"/>
    <dgm:cxn modelId="{48446B53-0027-45A4-8F6C-875FE3B85426}" type="presParOf" srcId="{11CA37E9-37E4-4F57-AC86-AC25D1FA6824}" destId="{354DCEE9-542C-4BBE-8465-B1EE9444DB26}" srcOrd="3" destOrd="0" presId="urn:microsoft.com/office/officeart/2005/8/layout/lProcess3"/>
    <dgm:cxn modelId="{C6FD02B1-0BF2-440A-9A66-B99C5113D626}" type="presParOf" srcId="{11CA37E9-37E4-4F57-AC86-AC25D1FA6824}" destId="{CEAD8781-4832-42D2-90A4-8BAA662227A3}" srcOrd="4" destOrd="0" presId="urn:microsoft.com/office/officeart/2005/8/layout/lProcess3"/>
    <dgm:cxn modelId="{228941F8-B670-4F33-95FF-2D367974564C}" type="presParOf" srcId="{11CA37E9-37E4-4F57-AC86-AC25D1FA6824}" destId="{E37FB933-CE07-48A7-B04E-43553BDEC9E1}" srcOrd="5" destOrd="0" presId="urn:microsoft.com/office/officeart/2005/8/layout/lProcess3"/>
    <dgm:cxn modelId="{CB68016E-5488-4B67-AF5B-B6B51BA5DE75}" type="presParOf" srcId="{11CA37E9-37E4-4F57-AC86-AC25D1FA6824}" destId="{1AF9A0E5-2038-4944-B309-1594ABCEEEAC}" srcOrd="6" destOrd="0" presId="urn:microsoft.com/office/officeart/2005/8/layout/lProcess3"/>
    <dgm:cxn modelId="{BF300729-9448-4685-902E-C679FA586E87}" type="presParOf" srcId="{11CA37E9-37E4-4F57-AC86-AC25D1FA6824}" destId="{B34965C8-F9A6-49B6-88A4-AEB15E27EE95}" srcOrd="7" destOrd="0" presId="urn:microsoft.com/office/officeart/2005/8/layout/lProcess3"/>
    <dgm:cxn modelId="{9A15E60D-037B-4707-8BE6-9462D8D4327E}" type="presParOf" srcId="{11CA37E9-37E4-4F57-AC86-AC25D1FA6824}" destId="{CC8BDB66-4939-486C-8A2B-1EE83E470A61}" srcOrd="8" destOrd="0" presId="urn:microsoft.com/office/officeart/2005/8/layout/lProcess3"/>
    <dgm:cxn modelId="{DFD7DBE1-D6FF-4CBF-81FF-12E6F2AB5BD0}" type="presParOf" srcId="{02F3076E-8DA8-4D09-A718-A18ECE1B956B}" destId="{4C1BE557-F944-485C-B032-149B3398DAD1}" srcOrd="1" destOrd="0" presId="urn:microsoft.com/office/officeart/2005/8/layout/lProcess3"/>
    <dgm:cxn modelId="{A1E59E4A-EB9C-47FB-BF75-3C339DB1FBF6}" type="presParOf" srcId="{02F3076E-8DA8-4D09-A718-A18ECE1B956B}" destId="{BE858370-3FE2-4AE0-8ECA-BA07A05FB052}" srcOrd="2" destOrd="0" presId="urn:microsoft.com/office/officeart/2005/8/layout/lProcess3"/>
    <dgm:cxn modelId="{FCFB38D8-5AC3-406F-8B10-29F103B1D196}" type="presParOf" srcId="{BE858370-3FE2-4AE0-8ECA-BA07A05FB052}" destId="{1D09D958-733F-4BD0-A79F-AA160683528F}" srcOrd="0" destOrd="0" presId="urn:microsoft.com/office/officeart/2005/8/layout/lProcess3"/>
    <dgm:cxn modelId="{39B3F347-6E1F-48E7-841C-89F34311F370}" type="presParOf" srcId="{BE858370-3FE2-4AE0-8ECA-BA07A05FB052}" destId="{7446CCA6-2FA4-4214-BD62-8DFF97CFD1ED}" srcOrd="1" destOrd="0" presId="urn:microsoft.com/office/officeart/2005/8/layout/lProcess3"/>
    <dgm:cxn modelId="{AB896409-2009-4AAC-903F-5DADC33DA27E}" type="presParOf" srcId="{BE858370-3FE2-4AE0-8ECA-BA07A05FB052}" destId="{3DC4E226-33C0-4C16-963C-3E27B0DAF086}" srcOrd="2" destOrd="0" presId="urn:microsoft.com/office/officeart/2005/8/layout/lProcess3"/>
    <dgm:cxn modelId="{FAFD5E77-207F-4A0F-BAC7-05739C33269D}" type="presParOf" srcId="{BE858370-3FE2-4AE0-8ECA-BA07A05FB052}" destId="{B94A8A86-E72D-4D9E-AB6E-E7DF599E1CD6}" srcOrd="3" destOrd="0" presId="urn:microsoft.com/office/officeart/2005/8/layout/lProcess3"/>
    <dgm:cxn modelId="{928C352A-8BB2-40FF-AFB3-C92336C1CADE}" type="presParOf" srcId="{BE858370-3FE2-4AE0-8ECA-BA07A05FB052}" destId="{44AC5F3F-D260-45A2-98E7-3739CC425D18}" srcOrd="4" destOrd="0" presId="urn:microsoft.com/office/officeart/2005/8/layout/lProcess3"/>
    <dgm:cxn modelId="{8E19FF63-F3FE-49F2-8A46-248DE7F19D4C}" type="presParOf" srcId="{02F3076E-8DA8-4D09-A718-A18ECE1B956B}" destId="{508619C1-2A74-4B87-85AD-2DEE512B4090}" srcOrd="3" destOrd="0" presId="urn:microsoft.com/office/officeart/2005/8/layout/lProcess3"/>
    <dgm:cxn modelId="{71BA58C2-ED29-4ABE-AAF6-8FE5EB961621}" type="presParOf" srcId="{02F3076E-8DA8-4D09-A718-A18ECE1B956B}" destId="{91A182BD-9FE1-4A04-9D33-6A679CEA7C24}" srcOrd="4" destOrd="0" presId="urn:microsoft.com/office/officeart/2005/8/layout/lProcess3"/>
    <dgm:cxn modelId="{12AC9D24-5CB1-47E8-9DFD-D5DA525276E3}" type="presParOf" srcId="{91A182BD-9FE1-4A04-9D33-6A679CEA7C24}" destId="{F046308F-394B-40E9-85A0-88DBB0F7289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C60E7-D6B1-49CD-86DC-EA5E604406BB}">
      <dsp:nvSpPr>
        <dsp:cNvPr id="0" name=""/>
        <dsp:cNvSpPr/>
      </dsp:nvSpPr>
      <dsp:spPr>
        <a:xfrm>
          <a:off x="2272066" y="269467"/>
          <a:ext cx="1729849" cy="691939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Инсталляция ПП</a:t>
          </a:r>
          <a:endParaRPr lang="ru-RU" sz="1200" kern="1200" dirty="0"/>
        </a:p>
      </dsp:txBody>
      <dsp:txXfrm>
        <a:off x="2618036" y="269467"/>
        <a:ext cx="1037910" cy="691939"/>
      </dsp:txXfrm>
    </dsp:sp>
    <dsp:sp modelId="{6000DD69-09BB-4BB7-A585-8E3FE8B6EE59}">
      <dsp:nvSpPr>
        <dsp:cNvPr id="0" name=""/>
        <dsp:cNvSpPr/>
      </dsp:nvSpPr>
      <dsp:spPr>
        <a:xfrm>
          <a:off x="3772341" y="315840"/>
          <a:ext cx="1435774" cy="5743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Настройка системы</a:t>
          </a:r>
          <a:endParaRPr lang="ru-RU" sz="800" kern="1200" dirty="0"/>
        </a:p>
      </dsp:txBody>
      <dsp:txXfrm>
        <a:off x="4059496" y="315840"/>
        <a:ext cx="861465" cy="574309"/>
      </dsp:txXfrm>
    </dsp:sp>
    <dsp:sp modelId="{CEAD8781-4832-42D2-90A4-8BAA662227A3}">
      <dsp:nvSpPr>
        <dsp:cNvPr id="0" name=""/>
        <dsp:cNvSpPr/>
      </dsp:nvSpPr>
      <dsp:spPr>
        <a:xfrm>
          <a:off x="4929202" y="315840"/>
          <a:ext cx="1435774" cy="5743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Инструктаж пользователей</a:t>
          </a:r>
          <a:endParaRPr lang="ru-RU" sz="800" kern="1200" dirty="0"/>
        </a:p>
      </dsp:txBody>
      <dsp:txXfrm>
        <a:off x="5216357" y="315840"/>
        <a:ext cx="861465" cy="574309"/>
      </dsp:txXfrm>
    </dsp:sp>
    <dsp:sp modelId="{1AF9A0E5-2038-4944-B309-1594ABCEEEAC}">
      <dsp:nvSpPr>
        <dsp:cNvPr id="0" name=""/>
        <dsp:cNvSpPr/>
      </dsp:nvSpPr>
      <dsp:spPr>
        <a:xfrm>
          <a:off x="6415631" y="625551"/>
          <a:ext cx="1435774" cy="246395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                       Тестирование</a:t>
          </a:r>
          <a:endParaRPr lang="ru-RU" sz="800" kern="1200" dirty="0"/>
        </a:p>
      </dsp:txBody>
      <dsp:txXfrm>
        <a:off x="6415631" y="625551"/>
        <a:ext cx="1435774" cy="2463956"/>
      </dsp:txXfrm>
    </dsp:sp>
    <dsp:sp modelId="{CC8BDB66-4939-486C-8A2B-1EE83E470A61}">
      <dsp:nvSpPr>
        <dsp:cNvPr id="0" name=""/>
        <dsp:cNvSpPr/>
      </dsp:nvSpPr>
      <dsp:spPr>
        <a:xfrm>
          <a:off x="7410908" y="676812"/>
          <a:ext cx="1219374" cy="236143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                  </a:t>
          </a:r>
          <a:r>
            <a:rPr lang="ru-RU" sz="800" kern="1200" dirty="0" smtClean="0"/>
            <a:t>Опытная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                       эксплуатация</a:t>
          </a:r>
          <a:endParaRPr lang="ru-RU" sz="800" kern="1200" dirty="0"/>
        </a:p>
      </dsp:txBody>
      <dsp:txXfrm>
        <a:off x="7410908" y="676812"/>
        <a:ext cx="1219374" cy="2361436"/>
      </dsp:txXfrm>
    </dsp:sp>
    <dsp:sp modelId="{1D09D958-733F-4BD0-A79F-AA160683528F}">
      <dsp:nvSpPr>
        <dsp:cNvPr id="0" name=""/>
        <dsp:cNvSpPr/>
      </dsp:nvSpPr>
      <dsp:spPr>
        <a:xfrm>
          <a:off x="2201125" y="2791975"/>
          <a:ext cx="1729849" cy="691939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Готовность </a:t>
          </a:r>
          <a:r>
            <a:rPr lang="ru-RU" sz="1200" kern="1200" dirty="0" smtClean="0"/>
            <a:t>техническими средствами</a:t>
          </a:r>
          <a:endParaRPr lang="ru-RU" sz="1200" kern="1200" dirty="0"/>
        </a:p>
      </dsp:txBody>
      <dsp:txXfrm>
        <a:off x="2547095" y="2791975"/>
        <a:ext cx="1037910" cy="691939"/>
      </dsp:txXfrm>
    </dsp:sp>
    <dsp:sp modelId="{3DC4E226-33C0-4C16-963C-3E27B0DAF086}">
      <dsp:nvSpPr>
        <dsp:cNvPr id="0" name=""/>
        <dsp:cNvSpPr/>
      </dsp:nvSpPr>
      <dsp:spPr>
        <a:xfrm>
          <a:off x="3706109" y="2850787"/>
          <a:ext cx="1435774" cy="5743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Регистрация в ЛК МДЛП </a:t>
          </a:r>
          <a:endParaRPr lang="ru-RU" sz="800" kern="1200" dirty="0"/>
        </a:p>
      </dsp:txBody>
      <dsp:txXfrm>
        <a:off x="3993264" y="2850787"/>
        <a:ext cx="861465" cy="574309"/>
      </dsp:txXfrm>
    </dsp:sp>
    <dsp:sp modelId="{44AC5F3F-D260-45A2-98E7-3739CC425D18}">
      <dsp:nvSpPr>
        <dsp:cNvPr id="0" name=""/>
        <dsp:cNvSpPr/>
      </dsp:nvSpPr>
      <dsp:spPr>
        <a:xfrm>
          <a:off x="4940875" y="2850787"/>
          <a:ext cx="1435774" cy="57430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kern="1200" dirty="0" smtClean="0"/>
            <a:t>Доступ к тестовому стенду «Песочница»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228030" y="2850787"/>
        <a:ext cx="861465" cy="574309"/>
      </dsp:txXfrm>
    </dsp:sp>
    <dsp:sp modelId="{F046308F-394B-40E9-85A0-88DBB0F7289C}">
      <dsp:nvSpPr>
        <dsp:cNvPr id="0" name=""/>
        <dsp:cNvSpPr/>
      </dsp:nvSpPr>
      <dsp:spPr>
        <a:xfrm>
          <a:off x="0" y="1544062"/>
          <a:ext cx="2606260" cy="691939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/>
          </a:r>
          <a:br>
            <a:rPr lang="ru-RU" sz="800" kern="1200" dirty="0" smtClean="0"/>
          </a:br>
          <a:r>
            <a:rPr lang="ru-RU" sz="1200" b="1" kern="1200" dirty="0" smtClean="0">
              <a:solidFill>
                <a:schemeClr val="tx1"/>
              </a:solidFill>
            </a:rPr>
            <a:t>Закупка технических средств и </a:t>
          </a:r>
          <a:r>
            <a:rPr lang="ru-RU" sz="1200" b="1" kern="1200" baseline="0" dirty="0" smtClean="0">
              <a:solidFill>
                <a:schemeClr val="tx1"/>
              </a:solidFill>
            </a:rPr>
            <a:t>программных</a:t>
          </a:r>
          <a:r>
            <a:rPr lang="ru-RU" sz="1200" b="1" kern="1200" dirty="0" smtClean="0">
              <a:solidFill>
                <a:schemeClr val="tx1"/>
              </a:solidFill>
            </a:rPr>
            <a:t> продуктов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45970" y="1544062"/>
        <a:ext cx="1914321" cy="691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7F275D-7A6E-401A-B718-5D86D67DEE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6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52622EA-9DC4-4A1C-8DBE-0C46119B2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2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F60B00-7CAD-4538-A7E0-8380A9FFE8D9}" type="slidenum">
              <a:rPr lang="ru-RU" altLang="ru-RU" sz="1200" b="0">
                <a:solidFill>
                  <a:schemeClr val="tx1"/>
                </a:solidFill>
                <a:cs typeface="Arial" charset="0"/>
              </a:rPr>
              <a:pPr algn="r"/>
              <a:t>1</a:t>
            </a:fld>
            <a:endParaRPr lang="ru-RU" altLang="ru-RU" sz="1200" b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2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001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001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622EA-9DC4-4A1C-8DBE-0C46119B2A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62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94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622EA-9DC4-4A1C-8DBE-0C46119B2AA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1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3" name="Picture 16" descr="Парус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52400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3081338"/>
            <a:ext cx="7772400" cy="519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Корпорация «ПАРУС»</a:t>
            </a:r>
          </a:p>
        </p:txBody>
      </p:sp>
      <p:sp>
        <p:nvSpPr>
          <p:cNvPr id="11265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5400"/>
            </a:lvl1pPr>
          </a:lstStyle>
          <a:p>
            <a:r>
              <a:rPr lang="ru-RU"/>
              <a:t>Общая презентация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19088"/>
            <a:ext cx="2247900" cy="6386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19088"/>
            <a:ext cx="6591300" cy="6386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2400" y="1066800"/>
            <a:ext cx="8812213" cy="5638800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" y="319088"/>
            <a:ext cx="8991600" cy="6386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2400" y="1066800"/>
            <a:ext cx="8812213" cy="5638800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0" y="1066800"/>
            <a:ext cx="8812213" cy="5638800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3" name="Picture 16" descr="Парус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38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3081338"/>
            <a:ext cx="7772400" cy="519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Корпорация «ПАРУС»</a:t>
            </a:r>
          </a:p>
        </p:txBody>
      </p:sp>
      <p:sp>
        <p:nvSpPr>
          <p:cNvPr id="157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5400"/>
            </a:lvl1pPr>
          </a:lstStyle>
          <a:p>
            <a:r>
              <a:rPr lang="ru-RU"/>
              <a:t>Общая презентация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291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066800"/>
            <a:ext cx="4330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19088"/>
            <a:ext cx="2247900" cy="6386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19088"/>
            <a:ext cx="6591300" cy="6386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7CBB7-5A36-40D4-ABF7-7DE1116CE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4EEE-900E-4F45-B7B5-136695E4C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F56A-EE4E-4D09-A16F-A6EF7C1EF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CE5D-B1E4-47A3-AA04-F0E6044B8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E80-6FBB-477D-B142-6451C7363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5ADD-D482-4757-9303-CD76A5C90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FF78-0336-47EC-B26C-224EF7D024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CED0-E85B-47A1-82B8-95C546EB6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3C8-D935-4A96-935D-25A7344D7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D594-6326-4587-ABCE-BAB474026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BDF2-80FA-4DED-A4E1-124A285AA5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291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066800"/>
            <a:ext cx="4330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6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5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27" name="Rectangle 19"/>
          <p:cNvSpPr>
            <a:spLocks noChangeArrowheads="1"/>
          </p:cNvSpPr>
          <p:nvPr userDrawn="1"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 dirty="0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grpSp>
        <p:nvGrpSpPr>
          <p:cNvPr id="1028" name="Group 20"/>
          <p:cNvGrpSpPr>
            <a:grpSpLocks/>
          </p:cNvGrpSpPr>
          <p:nvPr userDrawn="1"/>
        </p:nvGrpSpPr>
        <p:grpSpPr bwMode="auto">
          <a:xfrm>
            <a:off x="685800" y="838200"/>
            <a:ext cx="8458200" cy="76200"/>
            <a:chOff x="1920" y="849"/>
            <a:chExt cx="4992" cy="63"/>
          </a:xfrm>
        </p:grpSpPr>
        <p:sp>
          <p:nvSpPr>
            <p:cNvPr id="1034" name="Rectangle 21"/>
            <p:cNvSpPr>
              <a:spLocks noChangeArrowheads="1"/>
            </p:cNvSpPr>
            <p:nvPr/>
          </p:nvSpPr>
          <p:spPr bwMode="auto">
            <a:xfrm>
              <a:off x="1920" y="849"/>
              <a:ext cx="4992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5" name="Rectangle 22"/>
            <p:cNvSpPr>
              <a:spLocks noChangeArrowheads="1"/>
            </p:cNvSpPr>
            <p:nvPr/>
          </p:nvSpPr>
          <p:spPr bwMode="white">
            <a:xfrm>
              <a:off x="1920" y="863"/>
              <a:ext cx="4992" cy="49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9" name="Rectangle 23">
            <a:hlinkClick r:id="rId17" action="ppaction://hlinksldjump"/>
          </p:cNvPr>
          <p:cNvSpPr>
            <a:spLocks noChangeArrowheads="1"/>
          </p:cNvSpPr>
          <p:nvPr userDrawn="1"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0" name="Picture 24" descr="Парус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9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12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33" name="Rectangle 32"/>
          <p:cNvSpPr>
            <a:spLocks noChangeArrowheads="1"/>
          </p:cNvSpPr>
          <p:nvPr userDrawn="1"/>
        </p:nvSpPr>
        <p:spPr bwMode="blackWhite">
          <a:xfrm>
            <a:off x="0" y="914400"/>
            <a:ext cx="2057400" cy="5943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ru-RU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2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6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6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6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6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51" name="Rectangle 11"/>
          <p:cNvSpPr>
            <a:spLocks noChangeArrowheads="1"/>
          </p:cNvSpPr>
          <p:nvPr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 dirty="0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685800" y="838200"/>
            <a:ext cx="8458200" cy="76200"/>
            <a:chOff x="1920" y="849"/>
            <a:chExt cx="4992" cy="63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920" y="849"/>
              <a:ext cx="4992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white">
            <a:xfrm>
              <a:off x="1920" y="863"/>
              <a:ext cx="4992" cy="49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15">
            <a:hlinkClick r:id="rId13" action="ppaction://hlinksldjump"/>
          </p:cNvPr>
          <p:cNvSpPr>
            <a:spLocks noChangeArrowheads="1"/>
          </p:cNvSpPr>
          <p:nvPr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4" name="Picture 16" descr="Пару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9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669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12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57" name="Rectangle 19"/>
          <p:cNvSpPr>
            <a:spLocks noChangeArrowheads="1"/>
          </p:cNvSpPr>
          <p:nvPr userDrawn="1"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 dirty="0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sp>
        <p:nvSpPr>
          <p:cNvPr id="2058" name="Rectangle 20">
            <a:hlinkClick r:id="rId13" action="ppaction://hlinksldjump"/>
          </p:cNvPr>
          <p:cNvSpPr>
            <a:spLocks noChangeArrowheads="1"/>
          </p:cNvSpPr>
          <p:nvPr userDrawn="1"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9" name="Picture 21" descr="Парус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Парус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863" y="152400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5150125-F23F-493E-9EF2-F4900D84A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paru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E49EA375-262C-48C1-A33C-E6D7F58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191000"/>
            <a:ext cx="48768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ru-RU" sz="25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Учет маркированных лекарственных </a:t>
            </a:r>
            <a:r>
              <a:rPr lang="ru-RU" sz="25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препаратов </a:t>
            </a:r>
            <a:r>
              <a:rPr lang="ru-RU" sz="25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и</a:t>
            </a:r>
            <a:r>
              <a:rPr lang="en-US" sz="25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</a:t>
            </a:r>
            <a:r>
              <a:rPr lang="ru-RU" sz="25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взаимодействие </a:t>
            </a:r>
            <a:r>
              <a:rPr lang="ru-RU" sz="25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с ФГИС </a:t>
            </a:r>
            <a:r>
              <a:rPr lang="ru-RU" sz="25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МДЛП</a:t>
            </a:r>
            <a:endParaRPr lang="en-US" sz="2500" dirty="0" smtClean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«Маркировка лекарственных </a:t>
            </a: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препаратов»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668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8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Курс </a:t>
            </a:r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предназначен для руководителей и сотрудников медицинских и фармацевтических организаций - участников оборота лекарственных препаратов.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09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8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Цель </a:t>
            </a:r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создания </a:t>
            </a:r>
            <a:r>
              <a:rPr lang="ru-RU" sz="1800" b="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курса -  Помощь в  освоении  новых требований законодательства в сфере оборота лекарственных препаратов</a:t>
            </a:r>
            <a:endParaRPr lang="ru-RU" sz="1800" b="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0480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8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В </a:t>
            </a:r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курсе доступно, с акцентом на практическое применение излагаются:</a:t>
            </a:r>
          </a:p>
          <a:p>
            <a:pPr marL="539750"/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•правовые требования к участникам системы маркировки и практические рекомендации по их соблюдению </a:t>
            </a:r>
          </a:p>
          <a:p>
            <a:pPr marL="539750"/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•технология взаимодействия с ФГИС МДЛП</a:t>
            </a:r>
          </a:p>
          <a:p>
            <a:pPr marL="539750"/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•преимущества и недостатки различных способов обмена данными с ФГИС МДЛП</a:t>
            </a:r>
          </a:p>
          <a:p>
            <a:pPr marL="539750"/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•примеры реализации взаимодействия с ФГИС МДЛП с помощью программных продуктов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5258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8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Форма </a:t>
            </a:r>
            <a:r>
              <a:rPr lang="ru-RU" sz="18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обучения: заочная, дистанционная, с применением системы электронного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36120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" y="986117"/>
            <a:ext cx="9144000" cy="4885765"/>
          </a:xfrm>
          <a:prstGeom prst="rect">
            <a:avLst/>
          </a:prstGeom>
        </p:spPr>
      </p:pic>
      <p:sp>
        <p:nvSpPr>
          <p:cNvPr id="3" name="Прямоугольник 32"/>
          <p:cNvSpPr>
            <a:spLocks noChangeArrowheads="1"/>
          </p:cNvSpPr>
          <p:nvPr/>
        </p:nvSpPr>
        <p:spPr bwMode="auto">
          <a:xfrm>
            <a:off x="152400" y="160658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сеть 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830886"/>
            <a:ext cx="8458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Более 20 региональных отделений и 240 независимых партнёров в крупнейших городах России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Организационно-техническая поддержка </a:t>
            </a:r>
            <a:r>
              <a:rPr lang="ru-RU" alt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на </a:t>
            </a:r>
            <a:r>
              <a:rPr lang="ru-RU" altLang="ru-RU" sz="1200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местах </a:t>
            </a:r>
            <a:endParaRPr lang="ru-RU" altLang="ru-RU" sz="120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-228600" y="32085"/>
            <a:ext cx="8186400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Практическое использование решения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200" y="887373"/>
            <a:ext cx="89172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ru-RU" altLang="ru-RU" sz="16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Центры компетенции и МО, уже подключившиеся к процессу интеграции с системой МДЛП через </a:t>
            </a:r>
            <a:r>
              <a:rPr lang="en-US" altLang="ru-RU" sz="16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API</a:t>
            </a:r>
            <a:r>
              <a:rPr lang="ru-RU" altLang="ru-RU" sz="16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endParaRPr lang="ru-RU" altLang="ru-RU" sz="1000" b="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ГБУЗ ГКБ 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им. </a:t>
            </a:r>
            <a:r>
              <a:rPr lang="ru-RU" altLang="ru-RU" sz="1400" b="0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М.П.Кончаловского</a:t>
            </a:r>
            <a:r>
              <a:rPr lang="en-US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ДЗМ г. Москвы</a:t>
            </a:r>
            <a:r>
              <a:rPr lang="ru-RU" altLang="ru-RU" sz="16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6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субъекта</a:t>
            </a:r>
            <a:endParaRPr lang="ru-RU" altLang="ru-RU" sz="1400" b="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ФГУ НМХЦ им. Н.И.Пирогова Минздрава России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ОБУЗ 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Курская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городская больница №</a:t>
            </a: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2» + </a:t>
            </a:r>
            <a:r>
              <a:rPr lang="ru-RU" altLang="ru-RU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субъекта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ГБУЗ </a:t>
            </a:r>
            <a:r>
              <a:rPr lang="ru-RU" altLang="ru-RU" sz="1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Свердловской области </a:t>
            </a: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«Полевская центральная городская больница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+ </a:t>
            </a:r>
            <a:r>
              <a:rPr lang="ru-RU" altLang="ru-RU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субъекта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altLang="ru-RU" sz="1400" b="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БУЗ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Омской области 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«Клинический медико-хирургический центр Министерства здравоохранения Омской области</a:t>
            </a: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altLang="ru-RU" sz="16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субъекта</a:t>
            </a: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ГБУЗ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«Городская клиническая больница №21 города Уфа» + </a:t>
            </a:r>
            <a:r>
              <a:rPr lang="ru-RU" altLang="ru-RU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субъекта </a:t>
            </a:r>
            <a:endParaRPr lang="ru-RU" altLang="ru-RU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БУЗ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Орловской </a:t>
            </a:r>
            <a:r>
              <a:rPr lang="ru-RU" altLang="ru-RU" sz="1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«Орловский онкологический диспансер</a:t>
            </a: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ГУП «Фармация» </a:t>
            </a:r>
            <a:r>
              <a:rPr lang="ru-RU" altLang="ru-RU" sz="1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 Алтай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ОГБУЗ 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«Городская больница города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Костромы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+ </a:t>
            </a:r>
            <a:r>
              <a:rPr lang="ru-RU" altLang="ru-RU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</a:t>
            </a:r>
            <a:r>
              <a:rPr lang="ru-RU" altLang="ru-RU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субъекта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ГБУ </a:t>
            </a:r>
            <a:r>
              <a:rPr lang="ru-RU" altLang="ru-RU" sz="1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Рязанской области</a:t>
            </a:r>
            <a:r>
              <a:rPr lang="ru-RU" altLang="ru-RU" sz="1400" b="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«Областная клиническая больница» + </a:t>
            </a:r>
            <a:r>
              <a:rPr lang="ru-RU" altLang="ru-RU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другие МО </a:t>
            </a:r>
            <a:r>
              <a:rPr lang="ru-RU" altLang="ru-RU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субъекта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ru-RU" altLang="ru-RU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600"/>
              </a:spcBef>
            </a:pPr>
            <a:endParaRPr lang="ru-RU" altLang="ru-RU" sz="14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458200" cy="4953000"/>
          </a:xfrm>
        </p:spPr>
        <p:txBody>
          <a:bodyPr/>
          <a:lstStyle/>
          <a:p>
            <a:endParaRPr lang="ru-RU" sz="2400" kern="120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r>
              <a:rPr lang="ru-RU" sz="2000" b="1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Контактные данные</a:t>
            </a:r>
            <a:endParaRPr lang="ru-RU" sz="2000" b="1" kern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endParaRPr lang="ru-RU" sz="2000" b="1" kern="120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r>
              <a:rPr lang="ru-RU" sz="20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компетенции «Корпорации «Парус» </a:t>
            </a:r>
            <a:endParaRPr lang="en-US" sz="2000" kern="120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r>
              <a:rPr lang="ru-RU" sz="20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маркировке лекарственных препаратов</a:t>
            </a:r>
          </a:p>
          <a:p>
            <a:pPr marL="808038" indent="0" algn="ctr">
              <a:buNone/>
            </a:pPr>
            <a:endParaRPr lang="ru-RU" sz="2000" kern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r>
              <a:rPr lang="ru-RU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129366</a:t>
            </a:r>
            <a:r>
              <a:rPr lang="ru-RU" sz="1800" kern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Москва, ул. Ярославская, д.10 корп.4, </a:t>
            </a:r>
            <a:endParaRPr lang="ru-RU" sz="1800" kern="1200" dirty="0" smtClean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r>
              <a:rPr lang="ru-RU" sz="1800" b="1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sz="1800" b="1" kern="12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(495) </a:t>
            </a:r>
            <a:r>
              <a:rPr lang="ru-RU" sz="1800" b="1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797-89-90  доб.</a:t>
            </a:r>
            <a:r>
              <a:rPr lang="en-US" sz="1800" b="1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341          </a:t>
            </a:r>
          </a:p>
          <a:p>
            <a:pPr marL="808038" indent="0" algn="ctr">
              <a:buNone/>
            </a:pPr>
            <a:endParaRPr lang="ru-RU" sz="1800" b="1" kern="12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8038" indent="0" algn="ctr">
              <a:buNone/>
            </a:pPr>
            <a:r>
              <a:rPr lang="ru-RU" sz="1800" kern="1200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www.parus</a:t>
            </a:r>
            <a:r>
              <a:rPr lang="ru-RU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</a:t>
            </a:r>
            <a:r>
              <a:rPr lang="ru-RU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808038" indent="0" algn="ctr">
              <a:buNone/>
            </a:pPr>
            <a:r>
              <a:rPr lang="ru-RU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kern="1200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office@parus</a:t>
            </a:r>
            <a:r>
              <a:rPr lang="ru-RU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800" kern="12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</a:t>
            </a:r>
            <a:endParaRPr lang="ru-RU" sz="24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0800" y="0"/>
            <a:ext cx="8186400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b="0" spc="100" dirty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3594729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dirty="0">
                <a:solidFill>
                  <a:srgbClr val="003C69"/>
                </a:solidFill>
                <a:latin typeface="Tahoma" panose="020B0604030504040204" pitchFamily="34" charset="0"/>
              </a:rPr>
              <a:t>ООО «НПЦ «Парус»,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dirty="0">
                <a:solidFill>
                  <a:srgbClr val="003C69"/>
                </a:solidFill>
                <a:latin typeface="Tahoma" panose="020B0604030504040204" pitchFamily="34" charset="0"/>
              </a:rPr>
              <a:t>129366, Москва, ул. Ярославская, д.10 корп.4,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dirty="0">
                <a:solidFill>
                  <a:srgbClr val="003C69"/>
                </a:solidFill>
                <a:latin typeface="Tahoma" panose="020B0604030504040204" pitchFamily="34" charset="0"/>
              </a:rPr>
              <a:t>(495) 797-89-90(91) </a:t>
            </a:r>
            <a:endParaRPr lang="ru-RU" altLang="ru-RU" sz="1000" b="0" dirty="0" smtClean="0">
              <a:solidFill>
                <a:srgbClr val="003C69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23976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000" b="0" kern="0" dirty="0">
                <a:solidFill>
                  <a:srgbClr val="003C69"/>
                </a:solidFill>
                <a:latin typeface="Tahoma" panose="020B0604030504040204" pitchFamily="34" charset="0"/>
                <a:hlinkClick r:id="rId4"/>
              </a:rPr>
              <a:t>www.parus.ru</a:t>
            </a:r>
            <a:endParaRPr lang="ru-RU" altLang="ru-RU" sz="1000" b="0" kern="0" dirty="0">
              <a:solidFill>
                <a:srgbClr val="003C69"/>
              </a:solidFill>
              <a:latin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ru-RU" sz="1000" b="0" kern="0" dirty="0">
              <a:solidFill>
                <a:srgbClr val="003C69"/>
              </a:solidFill>
              <a:latin typeface="Tahoma" panose="020B0604030504040204" pitchFamily="34" charset="0"/>
              <a:hlinkClick r:id="rId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375" y="1828800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создания и задачи, решаемые </a:t>
            </a:r>
            <a:r>
              <a:rPr lang="ru-RU" sz="200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программным продуктом 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 smtClean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Программный продукт «Корпорации «Парус» для работы с ИС МДЛП</a:t>
            </a:r>
            <a:endParaRPr lang="en-US" sz="2000" dirty="0" smtClean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Аспекты внедрения программного продукта</a:t>
            </a:r>
          </a:p>
          <a:p>
            <a:pPr lvl="0"/>
            <a:endParaRPr lang="ru-RU" sz="2000" dirty="0" smtClean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ru-RU" sz="200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материалы</a:t>
            </a: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63675866"/>
      </p:ext>
    </p:extLst>
  </p:cSld>
  <p:clrMapOvr>
    <a:masterClrMapping/>
  </p:clrMapOvr>
  <p:transition spd="slow" advTm="984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865287"/>
            <a:ext cx="8915400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Программный продукт «Парус – </a:t>
            </a: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Парус учёт маркированных товаров» автоматизирует 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движения маркированных товаров и передачу всех необходимых </a:t>
            </a: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в  систему 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мониторинга движения лекарственных препаратов.</a:t>
            </a:r>
          </a:p>
          <a:p>
            <a:endParaRPr lang="ru-RU" sz="1600" b="0" dirty="0" smtClean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Функциональные возможности: 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Ведение 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реестра контрольных идентификационных знаков 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лекарственных препаратов;</a:t>
            </a:r>
            <a:endParaRPr lang="ru-RU" sz="1600" b="0" dirty="0">
              <a:solidFill>
                <a:srgbClr val="0042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операций с упаковками лекарственных препаратов, включая 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приемку 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склад, перемещение по местам деятельности, вывод лекарственных препаратов из 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оборота;</a:t>
            </a:r>
            <a:endParaRPr lang="ru-RU" sz="1600" b="0" dirty="0">
              <a:solidFill>
                <a:srgbClr val="0042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лекарственных препаратов, лекарственных форм, дозировок и международных непатентованных 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наименований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Считывание 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 идентификации 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лекарственных препаратов </a:t>
            </a:r>
            <a:r>
              <a:rPr lang="ru-RU" sz="16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сканеров 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2-мерных </a:t>
            </a:r>
            <a:r>
              <a:rPr lang="ru-RU" sz="1600" b="0" dirty="0" err="1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штрих-кодов</a:t>
            </a: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регистраторами выбытия (прототип);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b="0" dirty="0">
              <a:solidFill>
                <a:srgbClr val="0042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8600" y="0"/>
            <a:ext cx="8186400" cy="7596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r"/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создания и задачи, решаемые системой</a:t>
            </a:r>
          </a:p>
        </p:txBody>
      </p:sp>
    </p:spTree>
    <p:extLst>
      <p:ext uri="{BB962C8B-B14F-4D97-AF65-F5344CB8AC3E}">
        <p14:creationId xmlns:p14="http://schemas.microsoft.com/office/powerpoint/2010/main" val="34086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5800" y="6045530"/>
            <a:ext cx="8458200" cy="27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23258" y="1837478"/>
            <a:ext cx="2183723" cy="4986761"/>
          </a:xfrm>
          <a:prstGeom prst="rect">
            <a:avLst/>
          </a:prstGeom>
          <a:solidFill>
            <a:srgbClr val="003366">
              <a:alpha val="19608"/>
            </a:srgb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200" y="1837478"/>
            <a:ext cx="6798738" cy="4986761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18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18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ПАРУС-Учет </a:t>
            </a: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маркированных товаров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95600" y="906630"/>
            <a:ext cx="6211382" cy="882635"/>
          </a:xfrm>
          <a:prstGeom prst="rect">
            <a:avLst/>
          </a:prstGeom>
          <a:solidFill>
            <a:srgbClr val="FFC000">
              <a:alpha val="19608"/>
            </a:srgbClr>
          </a:solidFill>
          <a:ln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                    </a:t>
            </a:r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2977794"/>
            <a:ext cx="2171700" cy="2932507"/>
          </a:xfrm>
          <a:prstGeom prst="rect">
            <a:avLst/>
          </a:prstGeom>
          <a:solidFill>
            <a:srgbClr val="78A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Журнал 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взаимодействия</a:t>
            </a:r>
            <a:endParaRPr lang="ru-RU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4668" y="2633350"/>
            <a:ext cx="2399897" cy="1519304"/>
          </a:xfrm>
          <a:prstGeom prst="rect">
            <a:avLst/>
          </a:prstGeom>
          <a:solidFill>
            <a:srgbClr val="3D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Calibri" charset="0"/>
                <a:ea typeface="Calibri" charset="0"/>
                <a:cs typeface="Calibri" charset="0"/>
              </a:rPr>
              <a:t>Документы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операций с упаковками</a:t>
            </a:r>
          </a:p>
          <a:p>
            <a:pPr marL="196850" indent="-196850">
              <a:buFont typeface="Symbol" panose="05050102010706020507" pitchFamily="18" charset="2"/>
              <a:buChar char="-"/>
            </a:pPr>
            <a:r>
              <a:rPr lang="ru-RU" sz="1200" dirty="0" smtClean="0">
                <a:latin typeface="Calibri" charset="0"/>
                <a:ea typeface="Calibri" charset="0"/>
                <a:cs typeface="Calibri" charset="0"/>
              </a:rPr>
              <a:t>Приход</a:t>
            </a:r>
          </a:p>
          <a:p>
            <a:pPr marL="196850" indent="-196850">
              <a:buFont typeface="Symbol" panose="05050102010706020507" pitchFamily="18" charset="2"/>
              <a:buChar char="-"/>
            </a:pPr>
            <a:r>
              <a:rPr lang="ru-RU" sz="1200" dirty="0" smtClean="0">
                <a:latin typeface="Calibri" charset="0"/>
                <a:ea typeface="Calibri" charset="0"/>
                <a:cs typeface="Calibri" charset="0"/>
              </a:rPr>
              <a:t>Перемещение</a:t>
            </a:r>
          </a:p>
          <a:p>
            <a:pPr marL="196850" indent="-196850">
              <a:buFont typeface="Symbol" panose="05050102010706020507" pitchFamily="18" charset="2"/>
              <a:buChar char="-"/>
            </a:pPr>
            <a:r>
              <a:rPr lang="ru-RU" sz="1200" dirty="0" smtClean="0">
                <a:latin typeface="Calibri" charset="0"/>
                <a:ea typeface="Calibri" charset="0"/>
                <a:cs typeface="Calibri" charset="0"/>
              </a:rPr>
              <a:t>Выбытие</a:t>
            </a:r>
            <a:endParaRPr lang="ru-R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0382" y="5238335"/>
            <a:ext cx="1865417" cy="8382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charset="0"/>
                <a:ea typeface="Calibri" charset="0"/>
                <a:cs typeface="Calibri" charset="0"/>
              </a:rPr>
              <a:t>Картотека лекарственных препаратов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901" y="5238335"/>
            <a:ext cx="2133600" cy="8382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charset="0"/>
                <a:ea typeface="Calibri" charset="0"/>
                <a:cs typeface="Calibri" charset="0"/>
              </a:rPr>
              <a:t>Реестр </a:t>
            </a:r>
            <a:r>
              <a:rPr lang="ru-RU" sz="1600" dirty="0" smtClean="0">
                <a:latin typeface="Calibri" charset="0"/>
                <a:ea typeface="Calibri" charset="0"/>
                <a:cs typeface="Calibri" charset="0"/>
              </a:rPr>
              <a:t>контрольных идентификационных знаков</a:t>
            </a:r>
            <a:endParaRPr lang="ru-R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07913" y="3200401"/>
            <a:ext cx="1159887" cy="1981200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ИС «МДЛП»</a:t>
            </a:r>
          </a:p>
          <a:p>
            <a:pPr algn="ctr"/>
            <a:endParaRPr lang="ru-RU" sz="10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ru-RU" sz="10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= …мониторинга и движения ЛП</a:t>
            </a:r>
            <a:endParaRPr lang="ru-RU" sz="10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13013" y="1413404"/>
            <a:ext cx="630987" cy="33919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API  </a:t>
            </a:r>
            <a:endParaRPr lang="ru-RU" sz="1600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19900" y="3962400"/>
            <a:ext cx="1088013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604565" y="3810000"/>
            <a:ext cx="2043635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131309" y="1389724"/>
            <a:ext cx="1249" cy="158807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38200" y="4152653"/>
            <a:ext cx="0" cy="1085682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0" idx="3"/>
            <a:endCxn id="19" idx="1"/>
          </p:cNvCxnSpPr>
          <p:nvPr/>
        </p:nvCxnSpPr>
        <p:spPr>
          <a:xfrm>
            <a:off x="2324501" y="5657435"/>
            <a:ext cx="305881" cy="0"/>
          </a:xfrm>
          <a:prstGeom prst="straightConnector1">
            <a:avLst/>
          </a:prstGeom>
          <a:ln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9" idx="0"/>
            <a:endCxn id="18" idx="2"/>
          </p:cNvCxnSpPr>
          <p:nvPr/>
        </p:nvCxnSpPr>
        <p:spPr>
          <a:xfrm rot="16200000" flipV="1">
            <a:off x="1941014" y="3616258"/>
            <a:ext cx="1085681" cy="2158474"/>
          </a:xfrm>
          <a:prstGeom prst="bent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756248" y="3893973"/>
            <a:ext cx="1981200" cy="188780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Виды операций</a:t>
            </a:r>
          </a:p>
          <a:p>
            <a:endParaRPr lang="ru-RU" sz="14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Пользователи  ИС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Субъекты операций</a:t>
            </a:r>
            <a:endParaRPr lang="ru-RU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958741" y="6120993"/>
            <a:ext cx="1066800" cy="33919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kern="0" dirty="0" smtClean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GTIN</a:t>
            </a:r>
            <a:endParaRPr lang="ru-RU" altLang="ru-RU" sz="1600" b="1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-228600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r" eaLnBrk="0" hangingPunct="0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 </a:t>
            </a: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_D\COMMON\DownLoads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084" y="2350466"/>
            <a:ext cx="1383334" cy="1383334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54806" y="1017250"/>
            <a:ext cx="808077" cy="66262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598613" y="6324600"/>
            <a:ext cx="1219200" cy="360098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ЕСКЛП</a:t>
            </a:r>
            <a:endParaRPr lang="ru-RU" sz="18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3" name="Прямая со стрелкой 42"/>
          <p:cNvCxnSpPr>
            <a:stCxn id="19" idx="2"/>
            <a:endCxn id="42" idx="1"/>
          </p:cNvCxnSpPr>
          <p:nvPr/>
        </p:nvCxnSpPr>
        <p:spPr>
          <a:xfrm rot="16200000" flipH="1">
            <a:off x="5366795" y="4272831"/>
            <a:ext cx="428114" cy="4035522"/>
          </a:xfrm>
          <a:prstGeom prst="bentConnector2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5262164" y="6172200"/>
            <a:ext cx="1138636" cy="277641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kern="0" dirty="0" smtClean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Верификация</a:t>
            </a:r>
            <a:endParaRPr lang="ru-RU" altLang="ru-RU" sz="1200" b="1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 rot="16200000">
            <a:off x="4489550" y="2223379"/>
            <a:ext cx="914399" cy="277641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kern="0" dirty="0" smtClean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Выбытие</a:t>
            </a:r>
            <a:endParaRPr lang="ru-RU" altLang="ru-RU" sz="1200" b="1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 rot="16200000">
            <a:off x="5123321" y="2115680"/>
            <a:ext cx="394200" cy="277641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kern="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СИ</a:t>
            </a:r>
            <a:endParaRPr lang="ru-RU" altLang="ru-RU" sz="1200" b="1" kern="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6979626" y="3183371"/>
            <a:ext cx="869153" cy="58541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kern="0" dirty="0" smtClean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SGTIN</a:t>
            </a:r>
            <a:endParaRPr lang="ru-RU" altLang="ru-RU" sz="1600" kern="0" dirty="0" smtClean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en-US" altLang="ru-RU" sz="1600" kern="0" dirty="0" smtClean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SSCC</a:t>
            </a:r>
            <a:endParaRPr lang="ru-RU" altLang="ru-RU" sz="1600" b="1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48552" y="4193342"/>
            <a:ext cx="630987" cy="33919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API  </a:t>
            </a:r>
            <a:endParaRPr lang="ru-RU" sz="1600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69006" y="1008647"/>
            <a:ext cx="1877842" cy="381077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Регистратор </a:t>
            </a:r>
            <a:r>
              <a:rPr lang="ru-RU" sz="12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выбытия кодов </a:t>
            </a:r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маркировки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1011501"/>
            <a:ext cx="2895599" cy="675907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ИС «Маркировка»</a:t>
            </a:r>
            <a:endParaRPr lang="ru-RU" sz="1200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= Информационная система маркировки и прослеживания [товаров]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5562600" y="2662774"/>
            <a:ext cx="1257300" cy="277641"/>
          </a:xfrm>
          <a:prstGeom prst="rect">
            <a:avLst/>
          </a:prstGeom>
          <a:gradFill flip="none" rotWithShape="1">
            <a:gsLst>
              <a:gs pos="67000">
                <a:srgbClr val="D5FDA9"/>
              </a:gs>
              <a:gs pos="29000">
                <a:schemeClr val="accent3">
                  <a:lumMod val="85000"/>
                </a:schemeClr>
              </a:gs>
            </a:gsLst>
            <a:lin ang="10800000" scaled="0"/>
            <a:tileRect/>
          </a:gra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Движение ЛП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6200" y="906631"/>
            <a:ext cx="2740550" cy="882634"/>
          </a:xfrm>
          <a:prstGeom prst="rect">
            <a:avLst/>
          </a:prstGeom>
          <a:solidFill>
            <a:srgbClr val="D5FDA9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Товарно-учетная система</a:t>
            </a:r>
            <a:endParaRPr lang="ru-RU" sz="1200" b="1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ru-RU" sz="10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Электронная товарная накладная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ru-RU" sz="10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Требование – накладная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ru-RU" sz="10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Накладная на перемещение</a:t>
            </a:r>
            <a:endParaRPr lang="ru-RU" sz="10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828800" y="1789265"/>
            <a:ext cx="0" cy="844085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" name="Содержимое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429222"/>
            <a:ext cx="740927" cy="631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439" y="1892705"/>
            <a:ext cx="933347" cy="679942"/>
          </a:xfrm>
          <a:prstGeom prst="rect">
            <a:avLst/>
          </a:prstGeom>
        </p:spPr>
      </p:pic>
      <p:cxnSp>
        <p:nvCxnSpPr>
          <p:cNvPr id="52" name="Прямая со стрелкой 51"/>
          <p:cNvCxnSpPr/>
          <p:nvPr/>
        </p:nvCxnSpPr>
        <p:spPr>
          <a:xfrm flipV="1">
            <a:off x="8382000" y="1687408"/>
            <a:ext cx="0" cy="1512994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5709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Приемка ЛП с  прямым и обратным  порядком </a:t>
            </a: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акцептирования</a:t>
            </a:r>
          </a:p>
          <a:p>
            <a:pPr marL="98266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сведений (уведомления) об отгрузке ЛП со склада продавца </a:t>
            </a:r>
          </a:p>
          <a:p>
            <a:pPr marL="98266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Сверка фактически полученных ЛП сведениям об отгрузке</a:t>
            </a:r>
          </a:p>
          <a:p>
            <a:pPr marL="98266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(акцептование) сведений об отгрузке </a:t>
            </a:r>
          </a:p>
          <a:p>
            <a:pPr marL="98266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Изъятие упаковок из третичной (транспортной) упаковки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получателя от приёмки товара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лекарственных препаратов при оказании медицинской помощи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Перемещение 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местами осуществления деятельности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ЛП в рамках розничной торговли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Отпуск ЛП по льготному рецепту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на уничтожение ЛП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 (в </a:t>
            </a:r>
            <a:r>
              <a:rPr lang="ru-RU" sz="1600" b="0" dirty="0" err="1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способ и адрес) уничтожения ЛП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 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ЛП из оборота [по различным причинам]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Отзыв/отмена ранее совершенной операции</a:t>
            </a:r>
          </a:p>
          <a:p>
            <a:endParaRPr lang="ru-RU" sz="16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Автоматизируемые </a:t>
            </a:r>
            <a:r>
              <a:rPr lang="ru-RU" sz="20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бизнес-процессы для МО</a:t>
            </a:r>
            <a:endParaRPr lang="ru-RU" sz="2000" b="0" kern="12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8301"/>
      </p:ext>
    </p:extLst>
  </p:cSld>
  <p:clrMapOvr>
    <a:masterClrMapping/>
  </p:clrMapOvr>
  <p:transition spd="slow" advTm="9841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5800" y="6045530"/>
            <a:ext cx="8458200" cy="27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90" y="2647004"/>
            <a:ext cx="9069345" cy="4154984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600" y="908720"/>
            <a:ext cx="3276000" cy="1075490"/>
          </a:xfrm>
          <a:prstGeom prst="rect">
            <a:avLst/>
          </a:prstGeom>
          <a:solidFill>
            <a:srgbClr val="FFC000">
              <a:alpha val="19608"/>
            </a:srgbClr>
          </a:solidFill>
          <a:ln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		</a:t>
            </a:r>
            <a:r>
              <a:rPr lang="ru-RU" sz="24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       Товарный </a:t>
            </a:r>
            <a:r>
              <a:rPr lang="ru-RU" sz="2400" b="1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учет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689103"/>
            <a:ext cx="1905000" cy="8382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Картотека лекарственных препаратов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18282" y="5697249"/>
            <a:ext cx="2133600" cy="8382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Реестр </a:t>
            </a:r>
            <a:r>
              <a:rPr lang="ru-RU" sz="16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контрольных идентификационных знаков</a:t>
            </a:r>
            <a:endParaRPr lang="ru-RU" sz="16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1301" y="3146582"/>
            <a:ext cx="2399899" cy="704266"/>
          </a:xfrm>
          <a:prstGeom prst="rect">
            <a:avLst/>
          </a:prstGeom>
          <a:solidFill>
            <a:srgbClr val="D5FDA9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Задания на операции с упаковками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91304" y="4513286"/>
            <a:ext cx="2399896" cy="838200"/>
          </a:xfrm>
          <a:prstGeom prst="rect">
            <a:avLst/>
          </a:prstGeom>
          <a:solidFill>
            <a:srgbClr val="D5FDA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Перечень ЛП</a:t>
            </a:r>
            <a:endParaRPr lang="ru-RU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4" name="Прямая со стрелкой 43"/>
          <p:cNvCxnSpPr>
            <a:stCxn id="24" idx="0"/>
          </p:cNvCxnSpPr>
          <p:nvPr/>
        </p:nvCxnSpPr>
        <p:spPr>
          <a:xfrm flipV="1">
            <a:off x="4591252" y="3850848"/>
            <a:ext cx="1" cy="662438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7772400" y="5350697"/>
            <a:ext cx="467092" cy="440503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0" idx="1"/>
            <a:endCxn id="19" idx="3"/>
          </p:cNvCxnSpPr>
          <p:nvPr/>
        </p:nvCxnSpPr>
        <p:spPr>
          <a:xfrm flipH="1" flipV="1">
            <a:off x="2372544" y="6108203"/>
            <a:ext cx="1945738" cy="814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9" idx="0"/>
            <a:endCxn id="24" idx="2"/>
          </p:cNvCxnSpPr>
          <p:nvPr/>
        </p:nvCxnSpPr>
        <p:spPr>
          <a:xfrm rot="5400000" flipH="1" flipV="1">
            <a:off x="2836840" y="3934691"/>
            <a:ext cx="337617" cy="3171208"/>
          </a:xfrm>
          <a:prstGeom prst="bent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499348" y="2242460"/>
            <a:ext cx="3276600" cy="653140"/>
          </a:xfrm>
          <a:prstGeom prst="rect">
            <a:avLst/>
          </a:prstGeom>
          <a:solidFill>
            <a:srgbClr val="D5FDA9"/>
          </a:solidFill>
          <a:ln w="12700"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Выдача </a:t>
            </a:r>
            <a:r>
              <a:rPr lang="ru-RU" sz="1100" b="1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ЛП для оказания медицинской помощи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-152400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457200" algn="r" eaLnBrk="0" hangingPunct="0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 решения. Взаимодействие с логистической системой</a:t>
            </a:r>
          </a:p>
        </p:txBody>
      </p:sp>
      <p:pic>
        <p:nvPicPr>
          <p:cNvPr id="1026" name="Picture 2" descr="C:\_D\COMMON\DownLoads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518447"/>
            <a:ext cx="1179512" cy="1179512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5499348" y="908720"/>
            <a:ext cx="3276599" cy="1075490"/>
          </a:xfrm>
          <a:prstGeom prst="rect">
            <a:avLst/>
          </a:prstGeom>
          <a:solidFill>
            <a:srgbClr val="FFC000">
              <a:alpha val="19608"/>
            </a:srgbClr>
          </a:solidFill>
          <a:ln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   МИС</a:t>
            </a:r>
            <a:endParaRPr lang="ru-RU" sz="24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1600" y="2244000"/>
            <a:ext cx="3276000" cy="651600"/>
          </a:xfrm>
          <a:prstGeom prst="rect">
            <a:avLst/>
          </a:prstGeom>
          <a:solidFill>
            <a:srgbClr val="D5FDA9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Электронная товарная накладная</a:t>
            </a:r>
            <a:endParaRPr lang="ru-RU" sz="1100" b="1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6" name="Прямая со стрелкой 85"/>
          <p:cNvCxnSpPr>
            <a:stCxn id="22" idx="3"/>
            <a:endCxn id="49" idx="2"/>
          </p:cNvCxnSpPr>
          <p:nvPr/>
        </p:nvCxnSpPr>
        <p:spPr>
          <a:xfrm flipV="1">
            <a:off x="5791200" y="2895600"/>
            <a:ext cx="1346448" cy="60311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22" idx="1"/>
            <a:endCxn id="60" idx="2"/>
          </p:cNvCxnSpPr>
          <p:nvPr/>
        </p:nvCxnSpPr>
        <p:spPr>
          <a:xfrm flipH="1" flipV="1">
            <a:off x="2019600" y="2895600"/>
            <a:ext cx="1371701" cy="60311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7968444" y="4408868"/>
            <a:ext cx="997719" cy="501677"/>
          </a:xfrm>
          <a:prstGeom prst="rect">
            <a:avLst/>
          </a:prstGeom>
          <a:solidFill>
            <a:srgbClr val="D5FDA9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Поступление ЛП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98" y="4927634"/>
            <a:ext cx="8969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Прямоугольник 1028"/>
          <p:cNvSpPr/>
          <p:nvPr/>
        </p:nvSpPr>
        <p:spPr>
          <a:xfrm>
            <a:off x="209750" y="3849469"/>
            <a:ext cx="8781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ПАРУС-Учет маркированных товаров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9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381000" y="194846"/>
            <a:ext cx="7467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000" b="0" dirty="0" smtClean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построения системы в регионе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67601" y="1178394"/>
            <a:ext cx="33446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800" b="0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Сокращение сроков внедрения системы  </a:t>
            </a: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маркировки</a:t>
            </a:r>
          </a:p>
          <a:p>
            <a:pPr>
              <a:spcBef>
                <a:spcPts val="1200"/>
              </a:spcBef>
            </a:pP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Снижение стоимости решения для </a:t>
            </a:r>
            <a:r>
              <a:rPr lang="ru-RU" sz="1800" b="0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 </a:t>
            </a: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50%</a:t>
            </a:r>
          </a:p>
          <a:p>
            <a:pPr>
              <a:spcBef>
                <a:spcPts val="1200"/>
              </a:spcBef>
            </a:pP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Отсутствие </a:t>
            </a:r>
            <a:r>
              <a:rPr lang="ru-RU" sz="1800" b="0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Необходимости </a:t>
            </a: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выделения/закупки технической </a:t>
            </a:r>
            <a:r>
              <a:rPr lang="ru-RU" sz="1800" b="0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 в МО </a:t>
            </a:r>
          </a:p>
          <a:p>
            <a:pPr>
              <a:spcBef>
                <a:spcPts val="1200"/>
              </a:spcBef>
            </a:pPr>
            <a:r>
              <a:rPr lang="ru-RU" sz="1800" b="0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Мониторинг и контроль за ходом внедрения в МО</a:t>
            </a:r>
          </a:p>
          <a:p>
            <a:pPr>
              <a:spcBef>
                <a:spcPts val="1200"/>
              </a:spcBef>
            </a:pPr>
            <a:r>
              <a:rPr lang="ru-RU" sz="1800" b="0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800" b="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Анализ фактических остатков ЛП в разрезе МО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462866" y="990600"/>
            <a:ext cx="4304735" cy="5181600"/>
            <a:chOff x="1462866" y="990600"/>
            <a:chExt cx="4304735" cy="518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462866" y="990600"/>
              <a:ext cx="4304735" cy="5181600"/>
              <a:chOff x="1462866" y="990600"/>
              <a:chExt cx="4304735" cy="518160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048000" y="990600"/>
                <a:ext cx="2719601" cy="5181600"/>
                <a:chOff x="3048000" y="990600"/>
                <a:chExt cx="2719601" cy="5181600"/>
              </a:xfrm>
            </p:grpSpPr>
            <p:grpSp>
              <p:nvGrpSpPr>
                <p:cNvPr id="79" name="Группа 46"/>
                <p:cNvGrpSpPr/>
                <p:nvPr/>
              </p:nvGrpSpPr>
              <p:grpSpPr>
                <a:xfrm>
                  <a:off x="3048000" y="990600"/>
                  <a:ext cx="2719601" cy="720000"/>
                  <a:chOff x="731343" y="933455"/>
                  <a:chExt cx="4011047" cy="845296"/>
                </a:xfrm>
                <a:solidFill>
                  <a:srgbClr val="2EBC96"/>
                </a:solidFill>
              </p:grpSpPr>
              <p:sp>
                <p:nvSpPr>
                  <p:cNvPr id="80" name="Скругленный прямоугольник 79"/>
                  <p:cNvSpPr/>
                  <p:nvPr/>
                </p:nvSpPr>
                <p:spPr>
                  <a:xfrm>
                    <a:off x="1518037" y="933455"/>
                    <a:ext cx="2360081" cy="845296"/>
                  </a:xfrm>
                  <a:prstGeom prst="roundRect">
                    <a:avLst/>
                  </a:prstGeom>
                  <a:solidFill>
                    <a:srgbClr val="F15A2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>
                      <a:solidFill>
                        <a:schemeClr val="bg1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731343" y="935333"/>
                    <a:ext cx="4011047" cy="5781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solidFill>
                          <a:schemeClr val="bg1"/>
                        </a:solidFill>
                        <a:latin typeface="Candara" pitchFamily="34" charset="0"/>
                        <a:ea typeface="Batang" pitchFamily="18" charset="-127"/>
                        <a:cs typeface="Consolas" pitchFamily="49" charset="0"/>
                      </a:rPr>
                      <a:t>ИС Маркировка</a:t>
                    </a:r>
                  </a:p>
                  <a:p>
                    <a:pPr algn="ctr"/>
                    <a:r>
                      <a:rPr lang="ru-RU" dirty="0" smtClean="0">
                        <a:solidFill>
                          <a:schemeClr val="bg1"/>
                        </a:solidFill>
                        <a:latin typeface="Candara" pitchFamily="34" charset="0"/>
                        <a:ea typeface="Batang" pitchFamily="18" charset="-127"/>
                        <a:cs typeface="Consolas" pitchFamily="49" charset="0"/>
                      </a:rPr>
                      <a:t>ФГИС МДЛП</a:t>
                    </a:r>
                    <a:endParaRPr lang="ru-RU" dirty="0">
                      <a:solidFill>
                        <a:schemeClr val="bg1"/>
                      </a:solidFill>
                      <a:latin typeface="Candara" pitchFamily="34" charset="0"/>
                      <a:ea typeface="Batang" pitchFamily="18" charset="-127"/>
                      <a:cs typeface="Consolas" pitchFamily="49" charset="0"/>
                    </a:endParaRPr>
                  </a:p>
                </p:txBody>
              </p:sp>
            </p:grpSp>
            <p:pic>
              <p:nvPicPr>
                <p:cNvPr id="87" name="Picture 6" descr="Картинки по запросу server icon 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76600" y="3719601"/>
                  <a:ext cx="750235" cy="812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8" name="Picture 6" descr="Картинки по запросу server icon 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62400" y="3719601"/>
                  <a:ext cx="750235" cy="812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9" name="Picture 6" descr="Картинки по запросу server icon 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648200" y="3719601"/>
                  <a:ext cx="750235" cy="8128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15" name="Группа 114"/>
                <p:cNvGrpSpPr/>
                <p:nvPr/>
              </p:nvGrpSpPr>
              <p:grpSpPr>
                <a:xfrm rot="5400000">
                  <a:off x="5043101" y="4975899"/>
                  <a:ext cx="480000" cy="507802"/>
                  <a:chOff x="2636999" y="2161744"/>
                  <a:chExt cx="812954" cy="640195"/>
                </a:xfrm>
              </p:grpSpPr>
              <p:cxnSp>
                <p:nvCxnSpPr>
                  <p:cNvPr id="116" name="Прямая со стрелкой 115"/>
                  <p:cNvCxnSpPr/>
                  <p:nvPr/>
                </p:nvCxnSpPr>
                <p:spPr>
                  <a:xfrm>
                    <a:off x="2636999" y="2800352"/>
                    <a:ext cx="812954" cy="1587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Прямоугольник 116"/>
                  <p:cNvSpPr/>
                  <p:nvPr/>
                </p:nvSpPr>
                <p:spPr>
                  <a:xfrm rot="16200000">
                    <a:off x="2621264" y="2250702"/>
                    <a:ext cx="594930" cy="4170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b="0" kern="0" dirty="0" smtClean="0">
                        <a:solidFill>
                          <a:srgbClr val="003C69"/>
                        </a:solidFill>
                        <a:latin typeface="Candara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xml</a:t>
                    </a:r>
                    <a:endParaRPr lang="ru-RU" sz="1000" dirty="0">
                      <a:solidFill>
                        <a:srgbClr val="003C69"/>
                      </a:solidFill>
                      <a:latin typeface="Candara" pitchFamily="34" charset="0"/>
                    </a:endParaRPr>
                  </a:p>
                </p:txBody>
              </p: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3276600" y="4599801"/>
                  <a:ext cx="9377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>
                      <a:solidFill>
                        <a:srgbClr val="003C69"/>
                      </a:solidFill>
                      <a:latin typeface="Candara" pitchFamily="34" charset="0"/>
                      <a:cs typeface="Tahoma" pitchFamily="34" charset="0"/>
                    </a:rPr>
                    <a:t>«Парус» </a:t>
                  </a:r>
                </a:p>
              </p:txBody>
            </p:sp>
            <p:sp>
              <p:nvSpPr>
                <p:cNvPr id="137" name="Скругленный прямоугольник 136"/>
                <p:cNvSpPr/>
                <p:nvPr/>
              </p:nvSpPr>
              <p:spPr>
                <a:xfrm>
                  <a:off x="3276600" y="5562600"/>
                  <a:ext cx="609600" cy="609600"/>
                </a:xfrm>
                <a:prstGeom prst="roundRect">
                  <a:avLst/>
                </a:prstGeom>
                <a:solidFill>
                  <a:srgbClr val="2EBC96"/>
                </a:solidFill>
                <a:ln>
                  <a:solidFill>
                    <a:srgbClr val="2EBC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>
                      <a:solidFill>
                        <a:schemeClr val="bg1"/>
                      </a:solidFill>
                      <a:latin typeface="Candara" pitchFamily="34" charset="0"/>
                      <a:ea typeface="Batang" pitchFamily="18" charset="-127"/>
                      <a:cs typeface="Consolas" pitchFamily="49" charset="0"/>
                    </a:rPr>
                    <a:t>МИС, ТУС</a:t>
                  </a:r>
                </a:p>
              </p:txBody>
            </p:sp>
            <p:cxnSp>
              <p:nvCxnSpPr>
                <p:cNvPr id="139" name="Прямая со стрелкой 138"/>
                <p:cNvCxnSpPr/>
                <p:nvPr/>
              </p:nvCxnSpPr>
              <p:spPr>
                <a:xfrm flipV="1">
                  <a:off x="3657601" y="1812200"/>
                  <a:ext cx="0" cy="14400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 стрелкой 140"/>
                <p:cNvCxnSpPr/>
                <p:nvPr/>
              </p:nvCxnSpPr>
              <p:spPr>
                <a:xfrm flipV="1">
                  <a:off x="4343401" y="1812200"/>
                  <a:ext cx="0" cy="14400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 стрелкой 141"/>
                <p:cNvCxnSpPr/>
                <p:nvPr/>
              </p:nvCxnSpPr>
              <p:spPr>
                <a:xfrm flipV="1">
                  <a:off x="5029201" y="1812200"/>
                  <a:ext cx="0" cy="14400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3" name="Picture 4" descr="Картинки по запросу pc  icon 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05200" y="3251200"/>
                  <a:ext cx="375117" cy="406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4" name="Picture 4" descr="Картинки по запросу pc  icon 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91000" y="3251200"/>
                  <a:ext cx="375117" cy="406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5" name="Picture 4" descr="Картинки по запросу pc  icon 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76800" y="3251200"/>
                  <a:ext cx="375117" cy="406400"/>
                </a:xfrm>
                <a:prstGeom prst="rect">
                  <a:avLst/>
                </a:prstGeom>
                <a:noFill/>
              </p:spPr>
            </p:pic>
            <p:sp>
              <p:nvSpPr>
                <p:cNvPr id="151" name="TextBox 150"/>
                <p:cNvSpPr txBox="1"/>
                <p:nvPr/>
              </p:nvSpPr>
              <p:spPr>
                <a:xfrm>
                  <a:off x="4015207" y="4599801"/>
                  <a:ext cx="9377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>
                      <a:solidFill>
                        <a:srgbClr val="003C69"/>
                      </a:solidFill>
                      <a:latin typeface="Candara" pitchFamily="34" charset="0"/>
                      <a:cs typeface="Tahoma" pitchFamily="34" charset="0"/>
                    </a:rPr>
                    <a:t>«Парус» 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724400" y="4599801"/>
                  <a:ext cx="9377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smtClean="0">
                      <a:solidFill>
                        <a:srgbClr val="003C69"/>
                      </a:solidFill>
                      <a:latin typeface="Candara" pitchFamily="34" charset="0"/>
                      <a:cs typeface="Tahoma" pitchFamily="34" charset="0"/>
                    </a:rPr>
                    <a:t>«Парус» </a:t>
                  </a:r>
                </a:p>
              </p:txBody>
            </p:sp>
            <p:grpSp>
              <p:nvGrpSpPr>
                <p:cNvPr id="153" name="Группа 152"/>
                <p:cNvGrpSpPr/>
                <p:nvPr/>
              </p:nvGrpSpPr>
              <p:grpSpPr>
                <a:xfrm rot="5400000">
                  <a:off x="4357302" y="4947899"/>
                  <a:ext cx="480000" cy="507802"/>
                  <a:chOff x="2636999" y="2161744"/>
                  <a:chExt cx="812954" cy="640195"/>
                </a:xfrm>
              </p:grpSpPr>
              <p:cxnSp>
                <p:nvCxnSpPr>
                  <p:cNvPr id="154" name="Прямая со стрелкой 153"/>
                  <p:cNvCxnSpPr/>
                  <p:nvPr/>
                </p:nvCxnSpPr>
                <p:spPr>
                  <a:xfrm>
                    <a:off x="2636999" y="2800352"/>
                    <a:ext cx="812954" cy="1587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5" name="Прямоугольник 154"/>
                  <p:cNvSpPr/>
                  <p:nvPr/>
                </p:nvSpPr>
                <p:spPr>
                  <a:xfrm rot="16200000">
                    <a:off x="2621264" y="2250702"/>
                    <a:ext cx="594930" cy="4170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b="0" kern="0" dirty="0" smtClean="0">
                        <a:solidFill>
                          <a:srgbClr val="003C69"/>
                        </a:solidFill>
                        <a:latin typeface="Candara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xml</a:t>
                    </a:r>
                    <a:endParaRPr lang="ru-RU" sz="1000" dirty="0">
                      <a:solidFill>
                        <a:srgbClr val="003C69"/>
                      </a:solidFill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156" name="Группа 155"/>
                <p:cNvGrpSpPr/>
                <p:nvPr/>
              </p:nvGrpSpPr>
              <p:grpSpPr>
                <a:xfrm rot="5400000">
                  <a:off x="3671502" y="4947899"/>
                  <a:ext cx="480000" cy="507802"/>
                  <a:chOff x="2636999" y="2161744"/>
                  <a:chExt cx="812954" cy="640195"/>
                </a:xfrm>
              </p:grpSpPr>
              <p:cxnSp>
                <p:nvCxnSpPr>
                  <p:cNvPr id="157" name="Прямая со стрелкой 156"/>
                  <p:cNvCxnSpPr/>
                  <p:nvPr/>
                </p:nvCxnSpPr>
                <p:spPr>
                  <a:xfrm>
                    <a:off x="2636999" y="2800352"/>
                    <a:ext cx="812954" cy="1587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8" name="Прямоугольник 157"/>
                  <p:cNvSpPr/>
                  <p:nvPr/>
                </p:nvSpPr>
                <p:spPr>
                  <a:xfrm rot="16200000">
                    <a:off x="2621264" y="2250702"/>
                    <a:ext cx="594930" cy="4170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b="0" kern="0" dirty="0" smtClean="0">
                        <a:solidFill>
                          <a:srgbClr val="003C69"/>
                        </a:solidFill>
                        <a:latin typeface="Candara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xml</a:t>
                    </a:r>
                    <a:endParaRPr lang="ru-RU" sz="1000" dirty="0">
                      <a:solidFill>
                        <a:srgbClr val="003C69"/>
                      </a:solidFill>
                      <a:latin typeface="Candara" pitchFamily="34" charset="0"/>
                    </a:endParaRPr>
                  </a:p>
                </p:txBody>
              </p:sp>
            </p:grpSp>
          </p:grpSp>
          <p:sp>
            <p:nvSpPr>
              <p:cNvPr id="65" name="TextBox 64"/>
              <p:cNvSpPr txBox="1"/>
              <p:nvPr/>
            </p:nvSpPr>
            <p:spPr>
              <a:xfrm>
                <a:off x="1462866" y="3088957"/>
                <a:ext cx="17375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dirty="0" smtClean="0"/>
                  <a:t>Локальные системы</a:t>
                </a:r>
                <a:endParaRPr lang="ru-RU" sz="1800" dirty="0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4038600" y="5562600"/>
              <a:ext cx="609600" cy="609600"/>
            </a:xfrm>
            <a:prstGeom prst="roundRect">
              <a:avLst/>
            </a:prstGeom>
            <a:solidFill>
              <a:srgbClr val="2EBC96"/>
            </a:solidFill>
            <a:ln>
              <a:solidFill>
                <a:srgbClr val="2EB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Candara" pitchFamily="34" charset="0"/>
                  <a:ea typeface="Batang" pitchFamily="18" charset="-127"/>
                  <a:cs typeface="Consolas" pitchFamily="49" charset="0"/>
                </a:rPr>
                <a:t>МИС, ТУС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800600" y="5562600"/>
              <a:ext cx="609600" cy="609600"/>
            </a:xfrm>
            <a:prstGeom prst="roundRect">
              <a:avLst/>
            </a:prstGeom>
            <a:solidFill>
              <a:srgbClr val="2EBC96"/>
            </a:solidFill>
            <a:ln>
              <a:solidFill>
                <a:srgbClr val="2EB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Candara" pitchFamily="34" charset="0"/>
                  <a:ea typeface="Batang" pitchFamily="18" charset="-127"/>
                  <a:cs typeface="Consolas" pitchFamily="49" charset="0"/>
                </a:rPr>
                <a:t>МИС, ТУС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15620" y="990600"/>
            <a:ext cx="5099380" cy="5683727"/>
            <a:chOff x="-3886200" y="1174273"/>
            <a:chExt cx="5099380" cy="568372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3886200" y="1174273"/>
              <a:ext cx="5099380" cy="5683727"/>
              <a:chOff x="762000" y="1174273"/>
              <a:chExt cx="5099380" cy="5683727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447800" y="1174273"/>
                <a:ext cx="4413580" cy="5683727"/>
                <a:chOff x="-2292019" y="1591400"/>
                <a:chExt cx="4413580" cy="5683727"/>
              </a:xfrm>
            </p:grpSpPr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1143001" y="4455727"/>
                  <a:ext cx="0" cy="1219200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33401" y="4455727"/>
                  <a:ext cx="0" cy="1219200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-76199" y="4455727"/>
                  <a:ext cx="0" cy="1219200"/>
                </a:xfrm>
                <a:prstGeom prst="line">
                  <a:avLst/>
                </a:prstGeom>
                <a:ln w="1905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 стрелкой 120"/>
                <p:cNvCxnSpPr/>
                <p:nvPr/>
              </p:nvCxnSpPr>
              <p:spPr>
                <a:xfrm flipV="1">
                  <a:off x="533401" y="2287905"/>
                  <a:ext cx="0" cy="9144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" name="Группа 124"/>
                <p:cNvGrpSpPr/>
                <p:nvPr/>
              </p:nvGrpSpPr>
              <p:grpSpPr>
                <a:xfrm>
                  <a:off x="-402222" y="2590911"/>
                  <a:ext cx="2438263" cy="2398889"/>
                  <a:chOff x="1371600" y="1657350"/>
                  <a:chExt cx="1981200" cy="1799167"/>
                </a:xfrm>
              </p:grpSpPr>
              <p:pic>
                <p:nvPicPr>
                  <p:cNvPr id="82" name="Picture 4" descr="Картинки по запросу cloud icon 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371600" y="1657350"/>
                    <a:ext cx="1905000" cy="179916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371600" y="2419350"/>
                    <a:ext cx="1981200" cy="392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rgbClr val="003C69"/>
                        </a:solidFill>
                        <a:latin typeface="Candara" pitchFamily="34" charset="0"/>
                        <a:cs typeface="Tahoma" pitchFamily="34" charset="0"/>
                      </a:rPr>
                      <a:t>Система «Парус» </a:t>
                    </a:r>
                  </a:p>
                  <a:p>
                    <a:pPr algn="ctr"/>
                    <a:r>
                      <a:rPr lang="ru-RU" sz="1400" dirty="0" smtClean="0">
                        <a:solidFill>
                          <a:srgbClr val="003C69"/>
                        </a:solidFill>
                        <a:latin typeface="Candara" pitchFamily="34" charset="0"/>
                        <a:cs typeface="Tahoma" pitchFamily="34" charset="0"/>
                      </a:rPr>
                      <a:t>в облаке</a:t>
                    </a:r>
                    <a:endParaRPr lang="ru-RU" sz="1400" dirty="0">
                      <a:solidFill>
                        <a:srgbClr val="003C69"/>
                      </a:solidFill>
                      <a:latin typeface="Candar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69" name="Группа 46"/>
                <p:cNvGrpSpPr/>
                <p:nvPr/>
              </p:nvGrpSpPr>
              <p:grpSpPr>
                <a:xfrm>
                  <a:off x="-609601" y="1591400"/>
                  <a:ext cx="2719601" cy="720000"/>
                  <a:chOff x="803833" y="933455"/>
                  <a:chExt cx="4011047" cy="845296"/>
                </a:xfrm>
                <a:solidFill>
                  <a:srgbClr val="2EBC96"/>
                </a:solidFill>
              </p:grpSpPr>
              <p:sp>
                <p:nvSpPr>
                  <p:cNvPr id="70" name="Скругленный прямоугольник 69"/>
                  <p:cNvSpPr/>
                  <p:nvPr/>
                </p:nvSpPr>
                <p:spPr>
                  <a:xfrm>
                    <a:off x="1694036" y="933455"/>
                    <a:ext cx="2360081" cy="845296"/>
                  </a:xfrm>
                  <a:prstGeom prst="roundRect">
                    <a:avLst/>
                  </a:prstGeom>
                  <a:solidFill>
                    <a:srgbClr val="F15A2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bg1"/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803833" y="961037"/>
                    <a:ext cx="4011047" cy="5781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dirty="0" smtClean="0">
                        <a:solidFill>
                          <a:schemeClr val="bg1"/>
                        </a:solidFill>
                        <a:latin typeface="Candara" pitchFamily="34" charset="0"/>
                        <a:ea typeface="Batang" pitchFamily="18" charset="-127"/>
                        <a:cs typeface="Consolas" pitchFamily="49" charset="0"/>
                      </a:rPr>
                      <a:t>ИС Маркировка</a:t>
                    </a:r>
                  </a:p>
                  <a:p>
                    <a:pPr algn="ctr"/>
                    <a:r>
                      <a:rPr lang="ru-RU" dirty="0" smtClean="0">
                        <a:solidFill>
                          <a:schemeClr val="bg1"/>
                        </a:solidFill>
                        <a:latin typeface="Candara" pitchFamily="34" charset="0"/>
                        <a:ea typeface="Batang" pitchFamily="18" charset="-127"/>
                        <a:cs typeface="Consolas" pitchFamily="49" charset="0"/>
                      </a:rPr>
                      <a:t>ФГИС МДЛП</a:t>
                    </a:r>
                    <a:endParaRPr lang="ru-RU" dirty="0">
                      <a:solidFill>
                        <a:schemeClr val="bg1"/>
                      </a:solidFill>
                      <a:latin typeface="Candara" pitchFamily="34" charset="0"/>
                      <a:ea typeface="Batang" pitchFamily="18" charset="-127"/>
                      <a:cs typeface="Consolas" pitchFamily="49" charset="0"/>
                    </a:endParaRPr>
                  </a:p>
                </p:txBody>
              </p:sp>
            </p:grpSp>
            <p:pic>
              <p:nvPicPr>
                <p:cNvPr id="88" name="Picture 4" descr="Картинки по запросу pc  icon 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325397" y="5598727"/>
                  <a:ext cx="439214" cy="4758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90" name="Picture 4" descr="Картинки по запросу pc  icon 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4801" y="5598727"/>
                  <a:ext cx="439214" cy="4758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" name="Picture 4" descr="Картинки по запросу pc  icon 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14401" y="5598727"/>
                  <a:ext cx="439214" cy="475842"/>
                </a:xfrm>
                <a:prstGeom prst="rect">
                  <a:avLst/>
                </a:prstGeom>
                <a:noFill/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-691819" y="7028906"/>
                  <a:ext cx="2813380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828000"/>
                  <a:r>
                    <a:rPr lang="ru-RU" sz="1000" b="0" dirty="0" smtClean="0">
                      <a:solidFill>
                        <a:srgbClr val="003C69"/>
                      </a:solidFill>
                      <a:latin typeface="Candara" pitchFamily="34" charset="0"/>
                      <a:ea typeface="Batang" pitchFamily="18" charset="-127"/>
                      <a:cs typeface="Consolas" pitchFamily="49" charset="0"/>
                    </a:rPr>
                    <a:t>МЕДИЦИНСКИЕ ОРГАНИЗАЦИИ</a:t>
                  </a:r>
                  <a:endParaRPr lang="ru-RU" sz="1000" b="0" dirty="0">
                    <a:solidFill>
                      <a:srgbClr val="003C69"/>
                    </a:solidFill>
                    <a:latin typeface="Candara" pitchFamily="34" charset="0"/>
                    <a:ea typeface="Batang" pitchFamily="18" charset="-127"/>
                    <a:cs typeface="Consolas" pitchFamily="49" charset="0"/>
                  </a:endParaRPr>
                </a:p>
              </p:txBody>
            </p:sp>
            <p:grpSp>
              <p:nvGrpSpPr>
                <p:cNvPr id="110" name="Группа 109"/>
                <p:cNvGrpSpPr/>
                <p:nvPr/>
              </p:nvGrpSpPr>
              <p:grpSpPr>
                <a:xfrm>
                  <a:off x="-914400" y="3327401"/>
                  <a:ext cx="750235" cy="330412"/>
                  <a:chOff x="2637000" y="2554128"/>
                  <a:chExt cx="1096800" cy="247809"/>
                </a:xfrm>
              </p:grpSpPr>
              <p:cxnSp>
                <p:nvCxnSpPr>
                  <p:cNvPr id="111" name="Прямая со стрелкой 110"/>
                  <p:cNvCxnSpPr/>
                  <p:nvPr/>
                </p:nvCxnSpPr>
                <p:spPr>
                  <a:xfrm>
                    <a:off x="2637000" y="2800349"/>
                    <a:ext cx="1096800" cy="1588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2774100" y="2554128"/>
                    <a:ext cx="689886" cy="1846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b="0" kern="0" dirty="0" smtClean="0">
                        <a:solidFill>
                          <a:srgbClr val="003C69"/>
                        </a:solidFill>
                        <a:latin typeface="Candara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xml</a:t>
                    </a:r>
                    <a:endParaRPr lang="ru-RU" sz="1000" dirty="0">
                      <a:solidFill>
                        <a:srgbClr val="003C69"/>
                      </a:solidFill>
                      <a:latin typeface="Candara" pitchFamily="34" charset="0"/>
                    </a:endParaRPr>
                  </a:p>
                </p:txBody>
              </p:sp>
            </p:grpSp>
            <p:sp>
              <p:nvSpPr>
                <p:cNvPr id="135" name="Скругленный прямоугольник 134"/>
                <p:cNvSpPr/>
                <p:nvPr/>
              </p:nvSpPr>
              <p:spPr>
                <a:xfrm>
                  <a:off x="-2292019" y="3022601"/>
                  <a:ext cx="1312911" cy="1242695"/>
                </a:xfrm>
                <a:prstGeom prst="roundRect">
                  <a:avLst/>
                </a:prstGeom>
                <a:solidFill>
                  <a:srgbClr val="2EBC96"/>
                </a:solidFill>
                <a:ln>
                  <a:solidFill>
                    <a:srgbClr val="2EBC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 smtClean="0">
                      <a:solidFill>
                        <a:schemeClr val="bg1"/>
                      </a:solidFill>
                      <a:latin typeface="Candara" pitchFamily="34" charset="0"/>
                      <a:ea typeface="Batang" pitchFamily="18" charset="-127"/>
                      <a:cs typeface="Consolas" pitchFamily="49" charset="0"/>
                    </a:rPr>
                    <a:t>Учетные системы </a:t>
                  </a:r>
                </a:p>
                <a:p>
                  <a:pPr algn="ctr"/>
                  <a:r>
                    <a:rPr lang="ru-RU" sz="1200" dirty="0" smtClean="0">
                      <a:solidFill>
                        <a:schemeClr val="bg1"/>
                      </a:solidFill>
                      <a:latin typeface="Candara" pitchFamily="34" charset="0"/>
                      <a:ea typeface="Batang" pitchFamily="18" charset="-127"/>
                      <a:cs typeface="Consolas" pitchFamily="49" charset="0"/>
                    </a:rPr>
                    <a:t>ТУС, МИС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62000" y="1676400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dirty="0" smtClean="0"/>
                  <a:t>Централизованная система</a:t>
                </a:r>
                <a:endParaRPr lang="ru-RU" sz="1800" dirty="0"/>
              </a:p>
            </p:txBody>
          </p:sp>
        </p:grpSp>
        <p:pic>
          <p:nvPicPr>
            <p:cNvPr id="59" name="Picture 6" descr="Картинки по запросу server icon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71600" y="5715000"/>
              <a:ext cx="750235" cy="812800"/>
            </a:xfrm>
            <a:prstGeom prst="rect">
              <a:avLst/>
            </a:prstGeom>
            <a:noFill/>
          </p:spPr>
        </p:pic>
        <p:pic>
          <p:nvPicPr>
            <p:cNvPr id="60" name="Picture 6" descr="Картинки по запросу server icon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0" y="5715000"/>
              <a:ext cx="750235" cy="812800"/>
            </a:xfrm>
            <a:prstGeom prst="rect">
              <a:avLst/>
            </a:prstGeom>
            <a:noFill/>
          </p:spPr>
        </p:pic>
        <p:pic>
          <p:nvPicPr>
            <p:cNvPr id="61" name="Picture 6" descr="Картинки по запросу server icon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2400" y="5715000"/>
              <a:ext cx="750235" cy="812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26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762750"/>
            <a:ext cx="91344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-228600" y="0"/>
            <a:ext cx="8186400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решения 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916707"/>
            <a:ext cx="3962400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42900">
              <a:lnSpc>
                <a:spcPct val="115000"/>
              </a:lnSpc>
            </a:pPr>
            <a:r>
              <a:rPr lang="ru-RU" altLang="ru-RU" sz="180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Состав </a:t>
            </a:r>
            <a:r>
              <a:rPr lang="ru-RU" altLang="ru-RU" sz="180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1230" y="4648200"/>
            <a:ext cx="8731370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altLang="ru-RU" sz="1800" b="0" dirty="0" smtClean="0">
              <a:solidFill>
                <a:srgbClr val="0042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/>
            <a:r>
              <a:rPr lang="ru-RU" sz="1800" b="0" dirty="0" smtClean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В </a:t>
            </a:r>
            <a:r>
              <a:rPr lang="ru-RU" sz="1800" b="0" dirty="0">
                <a:solidFill>
                  <a:srgbClr val="0042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включено лицензионное обслуживание (1 год)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45735"/>
              </p:ext>
            </p:extLst>
          </p:nvPr>
        </p:nvGraphicFramePr>
        <p:xfrm>
          <a:off x="1066800" y="1577340"/>
          <a:ext cx="6553200" cy="2994660"/>
        </p:xfrm>
        <a:graphic>
          <a:graphicData uri="http://schemas.openxmlformats.org/drawingml/2006/table">
            <a:tbl>
              <a:tblPr/>
              <a:tblGrid>
                <a:gridCol w="5182397"/>
                <a:gridCol w="1370803"/>
              </a:tblGrid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Специальная комплектация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Стоимость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комплекта,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5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«Учет маркированных товаров» (серверная часть)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2400" b="1" cap="all" dirty="0">
                          <a:effectLst/>
                          <a:latin typeface="Times New Roman"/>
                          <a:ea typeface="Times New Roman"/>
                        </a:rPr>
                        <a:t>39 900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«Учет маркированных товаров» (клиентская часть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– 3 рабочих места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750"/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ahoma"/>
                        </a:rPr>
                        <a:t>Ведение реестра КИЗ (контрольных идентификационных знаков)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750"/>
                        <a:buFont typeface="Wingdings"/>
                        <a:buChar char=""/>
                        <a:tabLst>
                          <a:tab pos="112395" algn="l"/>
                          <a:tab pos="2286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ahoma"/>
                        </a:rPr>
                        <a:t>    Учет операций с упаковками, приемка на склад, перемещение по местам использования, вывод из оборота и другие операции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750"/>
                        <a:buFont typeface="Wingdings"/>
                        <a:buChar char=""/>
                        <a:tabLst>
                          <a:tab pos="112395" algn="l"/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000">
                          <a:effectLst/>
                          <a:latin typeface="Times New Roman"/>
                          <a:ea typeface="Tahoma"/>
                        </a:rPr>
                        <a:t>Поддержка работы со сканерами 2-мерных штрих кодов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Сервис «Учет лекарственных препаратов»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1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750"/>
                        <a:buFont typeface="Wingdings"/>
                        <a:buChar char=""/>
                        <a:tabLst>
                          <a:tab pos="112395" algn="l"/>
                          <a:tab pos="22860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ahoma"/>
                        </a:rPr>
                        <a:t>Ведение учета лекарственных препаратов, лекарственных форм, дозировки и Международных непатентованных наименований (МНН)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ahoma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750"/>
                        <a:buFont typeface="Wingdings"/>
                        <a:buChar char=""/>
                        <a:tabLst>
                          <a:tab pos="112395" algn="l"/>
                          <a:tab pos="22860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ahoma"/>
                        </a:rPr>
                        <a:t>Взаимодействие с ИС "Маркировка" в части компоненты МДЛП (мониторинг движения лекарственных препаратов) посредством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ahoma"/>
                        </a:rPr>
                        <a:t>web</a:t>
                      </a:r>
                      <a:r>
                        <a:rPr lang="ru-RU" sz="1000" dirty="0">
                          <a:effectLst/>
                          <a:latin typeface="Times New Roman"/>
                          <a:ea typeface="Tahoma"/>
                        </a:rPr>
                        <a:t>-сервиса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860925" algn="l"/>
                          <a:tab pos="5311140" algn="l"/>
                        </a:tabLs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Технологические блоки к модулю «Администратор»</a:t>
                      </a:r>
                      <a:r>
                        <a:rPr lang="ru-RU" sz="1100" b="1" baseline="300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«Онлайн доступ WEB-сервер»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3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-10800" y="0"/>
            <a:ext cx="8186400" cy="7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решения 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9585515"/>
              </p:ext>
            </p:extLst>
          </p:nvPr>
        </p:nvGraphicFramePr>
        <p:xfrm>
          <a:off x="132717" y="1212599"/>
          <a:ext cx="8630283" cy="404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2717" y="1524000"/>
            <a:ext cx="1981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2000" dirty="0" smtClean="0">
                <a:solidFill>
                  <a:srgbClr val="004274"/>
                </a:solidFill>
                <a:latin typeface="+mn-lt"/>
              </a:rPr>
              <a:t>Исполнитель</a:t>
            </a:r>
            <a:endParaRPr lang="ru-RU" altLang="ru-RU" sz="2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124" y="4201924"/>
            <a:ext cx="144636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2000" dirty="0" smtClean="0">
                <a:solidFill>
                  <a:srgbClr val="004274"/>
                </a:solidFill>
                <a:latin typeface="+mn-lt"/>
              </a:rPr>
              <a:t>Заказчик</a:t>
            </a:r>
            <a:endParaRPr lang="ru-RU" altLang="ru-RU" sz="2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1800" y="4876800"/>
            <a:ext cx="3170972" cy="3754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                </a:t>
            </a: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   4-5 дней</a:t>
            </a:r>
            <a:endParaRPr lang="ru-RU" altLang="ru-RU" sz="16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00" y="1388737"/>
            <a:ext cx="21336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Консультирование</a:t>
            </a:r>
            <a:endParaRPr lang="ru-RU" altLang="ru-RU" sz="16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7000" y="4343400"/>
            <a:ext cx="21336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Работа в системе</a:t>
            </a:r>
            <a:endParaRPr lang="ru-RU" altLang="ru-RU" sz="16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3581400"/>
            <a:ext cx="1676400" cy="3513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          ….</a:t>
            </a:r>
            <a:endParaRPr lang="ru-RU" altLang="ru-RU" sz="16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5333" y="4876800"/>
            <a:ext cx="926067" cy="3513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2-3 дня</a:t>
            </a:r>
            <a:endParaRPr lang="ru-RU" altLang="ru-RU" sz="16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9933" y="4888854"/>
            <a:ext cx="1100667" cy="65864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463" lvl="0">
              <a:lnSpc>
                <a:spcPct val="115000"/>
              </a:lnSpc>
            </a:pPr>
            <a:r>
              <a:rPr lang="ru-RU" altLang="ru-RU" sz="1600" dirty="0" smtClean="0">
                <a:solidFill>
                  <a:srgbClr val="004274"/>
                </a:solidFill>
                <a:latin typeface="+mn-lt"/>
              </a:rPr>
              <a:t>    1-2 недели</a:t>
            </a:r>
            <a:endParaRPr lang="ru-RU" altLang="ru-RU" sz="1600" dirty="0">
              <a:solidFill>
                <a:srgbClr val="0042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4"/>
  <p:tag name="HOTSPOTTYPE" val="DefinedInNavigator"/>
  <p:tag name="DEFINEDINNAVIGATOR" val="True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чение">
  <a:themeElements>
    <a:clrScheme name="2_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2_Теч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26554</TotalTime>
  <Words>800</Words>
  <Application>Microsoft Office PowerPoint</Application>
  <PresentationFormat>Экран (4:3)</PresentationFormat>
  <Paragraphs>240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Течение</vt:lpstr>
      <vt:lpstr>2_Течение</vt:lpstr>
      <vt:lpstr>ЭПТ_presentation_01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Ловыгины</dc:creator>
  <cp:lastModifiedBy>Admin</cp:lastModifiedBy>
  <cp:revision>1303</cp:revision>
  <cp:lastPrinted>2019-02-13T10:52:54Z</cp:lastPrinted>
  <dcterms:created xsi:type="dcterms:W3CDTF">1601-01-01T00:00:00Z</dcterms:created>
  <dcterms:modified xsi:type="dcterms:W3CDTF">2019-04-18T12:49:56Z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