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4" r:id="rId3"/>
    <p:sldId id="277" r:id="rId4"/>
    <p:sldId id="272" r:id="rId5"/>
    <p:sldId id="278" r:id="rId6"/>
    <p:sldId id="286" r:id="rId7"/>
    <p:sldId id="282" r:id="rId8"/>
    <p:sldId id="279" r:id="rId9"/>
    <p:sldId id="285" r:id="rId10"/>
    <p:sldId id="283" r:id="rId11"/>
    <p:sldId id="280" r:id="rId12"/>
    <p:sldId id="281" r:id="rId13"/>
    <p:sldId id="275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29" autoAdjust="0"/>
  </p:normalViewPr>
  <p:slideViewPr>
    <p:cSldViewPr>
      <p:cViewPr>
        <p:scale>
          <a:sx n="145" d="100"/>
          <a:sy n="145" d="100"/>
        </p:scale>
        <p:origin x="-65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360B-F689-41EE-9F77-CBE8C982ADE3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53EB7-C114-4DA4-A0FD-67557CB1A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6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2%D0%BE%D0%B8%D1%87%D0%BD%D1%8B%D0%B9_%D0%BA%D0%BE%D0%B4" TargetMode="External"/><Relationship Id="rId3" Type="http://schemas.openxmlformats.org/officeDocument/2006/relationships/hyperlink" Target="https://ru.wikipedia.org/wiki/%D0%A8%D1%82%D1%80%D0%B8%D1%85%D0%BA%D0%BE%D0%B4" TargetMode="External"/><Relationship Id="rId7" Type="http://schemas.openxmlformats.org/officeDocument/2006/relationships/hyperlink" Target="https://ru.wikipedia.org/wiki/%D0%AF%D0%BF%D0%BE%D0%BD%D0%B8%D1%8F" TargetMode="External"/><Relationship Id="rId12" Type="http://schemas.openxmlformats.org/officeDocument/2006/relationships/hyperlink" Target="http://e-trust.gosuslugi.ru/C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0%D0%B2%D1%82%D0%BE%D0%BC%D0%BE%D0%B1%D0%B8%D0%BB%D1%8C%D0%BD%D0%B0%D1%8F_%D0%BF%D1%80%D0%BE%D0%BC%D1%8B%D1%88%D0%BB%D0%B5%D0%BD%D0%BD%D0%BE%D1%81%D1%82%D1%8C_%D0%AF%D0%BF%D0%BE%D0%BD%D0%B8%D0%B8" TargetMode="External"/><Relationship Id="rId11" Type="http://schemas.openxmlformats.org/officeDocument/2006/relationships/hyperlink" Target="https://ru.wikipedia.org/wiki/GS1" TargetMode="External"/><Relationship Id="rId5" Type="http://schemas.openxmlformats.org/officeDocument/2006/relationships/hyperlink" Target="https://ru.wikipedia.org/wiki/%D0%A8%D1%82%D1%80%D0%B8%D1%85%D0%BE%D0%B2%D0%BE%D0%B9_%D0%BA%D0%BE%D0%B4" TargetMode="External"/><Relationship Id="rId10" Type="http://schemas.openxmlformats.org/officeDocument/2006/relationships/hyperlink" Target="https://ru.wikipedia.org/wiki/%D0%9B%D0%BE%D0%B3%D0%B8%D1%81%D1%82%D0%B8%D0%BA%D0%B0" TargetMode="External"/><Relationship Id="rId4" Type="http://schemas.openxmlformats.org/officeDocument/2006/relationships/hyperlink" Target="https://ru.wikipedia.org/wiki/%D0%A8%D1%82%D1%80%D0%B8%D1%85%D0%BE%D0%B2%D0%BE%D0%B9_%D0%BA%D0%BE%D0%B4#%D0%94%D0%B2%D1%83%D1%85%D0%BC%D0%B5%D1%80%D0%BD%D1%8B%D0%B5" TargetMode="External"/><Relationship Id="rId9" Type="http://schemas.openxmlformats.org/officeDocument/2006/relationships/hyperlink" Target="https://ru.wikipedia.org/wiki/%D0%9A%D0%B0%D0%BD%D0%B4%D0%B7%D0%B8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Сокращения:</a:t>
            </a:r>
          </a:p>
          <a:p>
            <a:r>
              <a:rPr lang="ru-RU" b="1" dirty="0" smtClean="0"/>
              <a:t>КИЗ</a:t>
            </a:r>
            <a:r>
              <a:rPr lang="ru-RU" dirty="0" smtClean="0"/>
              <a:t> – контрольный идентификационный знак</a:t>
            </a:r>
            <a:r>
              <a:rPr lang="en-US" dirty="0" smtClean="0"/>
              <a:t> (</a:t>
            </a:r>
            <a:r>
              <a:rPr lang="ru-RU" dirty="0" smtClean="0"/>
              <a:t>в нашем случае </a:t>
            </a:r>
            <a:r>
              <a:rPr lang="en-US" dirty="0" smtClean="0"/>
              <a:t>SGTIN</a:t>
            </a:r>
            <a:r>
              <a:rPr lang="en-US" baseline="0" dirty="0" smtClean="0"/>
              <a:t> </a:t>
            </a:r>
            <a:r>
              <a:rPr lang="ru-RU" baseline="0" dirty="0" smtClean="0"/>
              <a:t>или </a:t>
            </a:r>
            <a:r>
              <a:rPr lang="en-US" baseline="0" dirty="0" smtClean="0"/>
              <a:t>SSCC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DataMatrix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–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двумерный матричный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Штрихкод"/>
              </a:rPr>
              <a:t>штрихкод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представляющий собой чёрно-белые элементы или элементы нескольких различных степеней яркости, обычно в форме квадрата, размещённые в прямоугольной или квадратной группе. Матричный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штрихкод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предназначен для кодирования текста или данных других типов.</a:t>
            </a:r>
            <a:endParaRPr lang="en-US" dirty="0" smtClean="0"/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QR-код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–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>–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быстрого реагирования </a:t>
            </a:r>
            <a:r>
              <a:rPr lang="ru-RU" dirty="0" smtClean="0"/>
              <a:t>–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товарный знак для типа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Штриховой код"/>
              </a:rPr>
              <a:t>матричных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Штриховой код"/>
              </a:rPr>
              <a:t>штрихкодов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(или двумерных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Штриховой код"/>
              </a:rPr>
              <a:t>штрихкодов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изначально разработанных для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Автомобильная промышленность Японии"/>
              </a:rPr>
              <a:t>автомобильной промышленности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Япония"/>
              </a:rPr>
              <a:t>Японии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QR-код использует четыре стандартизированных режима кодирования (числовой, буквенно-цифровой,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Двоичный код"/>
              </a:rPr>
              <a:t>двоичный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Кандзи"/>
              </a:rPr>
              <a:t>кандзи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для эффективного хранения данных; могут также использоваться расширения</a:t>
            </a:r>
          </a:p>
          <a:p>
            <a:endParaRPr lang="ru-RU" dirty="0" smtClean="0"/>
          </a:p>
          <a:p>
            <a:r>
              <a:rPr lang="en-US" b="1" dirty="0" smtClean="0"/>
              <a:t>GTIN</a:t>
            </a:r>
            <a:r>
              <a:rPr lang="en-US" baseline="0" dirty="0" smtClean="0"/>
              <a:t> –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Trade Item Number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Глобальный Номер Предмета Торговли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международный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маркировки и учёта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Логистика"/>
              </a:rPr>
              <a:t>логистических единиц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разработанный и поддерживаемый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GS1"/>
              </a:rPr>
              <a:t>GS1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SSCC</a:t>
            </a:r>
            <a:r>
              <a:rPr lang="en-US" baseline="0" dirty="0" smtClean="0"/>
              <a:t> – </a:t>
            </a:r>
            <a:r>
              <a:rPr lang="en-US" i="1" baseline="0" dirty="0" smtClean="0"/>
              <a:t>Serial Shipping Container Code</a:t>
            </a:r>
            <a:r>
              <a:rPr lang="ru-RU" i="1" baseline="0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глобально-уникальный код грузовых контейнеров (разработан </a:t>
            </a:r>
            <a:r>
              <a:rPr lang="ru-RU" baseline="0" dirty="0" smtClean="0"/>
              <a:t>GS1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i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GS1</a:t>
            </a:r>
            <a:r>
              <a:rPr lang="ru-RU" baseline="0" dirty="0" smtClean="0"/>
              <a:t> – международная организация, ведающая вопросами стандартизации учёта и штрихового кодирования логистических единиц.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Европейская штаб-квартира организации находится в Брюсселе (Бельгия), американская — в </a:t>
            </a:r>
            <a:r>
              <a:rPr lang="ru-RU" baseline="0" dirty="0" err="1" smtClean="0"/>
              <a:t>Принстоне</a:t>
            </a:r>
            <a:r>
              <a:rPr lang="ru-RU" baseline="0" dirty="0" smtClean="0"/>
              <a:t> (Нью-Джерси, США).</a:t>
            </a:r>
            <a:endParaRPr lang="en-US" baseline="0" dirty="0" smtClean="0"/>
          </a:p>
          <a:p>
            <a:r>
              <a:rPr lang="en-US" b="1" baseline="0" dirty="0" err="1" smtClean="0"/>
              <a:t>sGTIN</a:t>
            </a:r>
            <a:r>
              <a:rPr lang="en-US" baseline="0" dirty="0" smtClean="0"/>
              <a:t> –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Serialized Global Trade Item Number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Серийный Глобальный Номер Предмета Торговли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для идентификации предметов торговли на уровне единицы товара. SGTIN состоит из префикса предприятия GS1 и ссылочного номера (GTIN), комбинированного с серийным номером.</a:t>
            </a:r>
            <a:endParaRPr lang="en-US" i="1" baseline="0" dirty="0" smtClean="0"/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API</a:t>
            </a:r>
            <a:r>
              <a:rPr lang="en-US" dirty="0" smtClean="0"/>
              <a:t> –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pplication 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rogramming 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nterface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программный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интерфейс приложения, интерфейс прикладного программирования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описание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способов (набор классов, процедур, функций, структур или констант), которыми одна компьютерная программа может взаимодействовать с другой программой</a:t>
            </a:r>
            <a:endParaRPr lang="en-US" i="0" dirty="0" smtClean="0"/>
          </a:p>
          <a:p>
            <a:r>
              <a:rPr lang="ru-RU" b="1" baseline="0" dirty="0" smtClean="0"/>
              <a:t>УКЭП</a:t>
            </a:r>
            <a:r>
              <a:rPr lang="en-US" baseline="0" dirty="0" smtClean="0"/>
              <a:t> – </a:t>
            </a:r>
            <a:r>
              <a:rPr lang="ru-RU" baseline="0" dirty="0" smtClean="0"/>
              <a:t>усиленная квалифицированная электронная подпись –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создается с привлечением криптографических средств, подтвержденных компетентными органами, а именно ФСБ РФ. Гарантом подлинности в данном случае выступает специальный сертификат, выданный аккредитованным удостоверяющим центром. Электронный документ, подписанный УКЭП, имеет такую же юридическую силу, как и бумажный, который подписан собственноручно.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получения электронной подписи необходимо обратиться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в любой аккредитованный удостоверяющий цен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09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Перейдем к следующему</a:t>
            </a:r>
            <a:r>
              <a:rPr lang="ru-RU" baseline="0" dirty="0" smtClean="0"/>
              <a:t> вопросу: </a:t>
            </a:r>
            <a:r>
              <a:rPr lang="ru-RU" alt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изменятся процессы?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Вход</a:t>
            </a:r>
            <a:r>
              <a:rPr lang="ru-RU" baseline="0" dirty="0" smtClean="0"/>
              <a:t> через УКЭП. То есть надо об этом позаботиться.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Взаимодействие только через </a:t>
            </a:r>
            <a:r>
              <a:rPr lang="en-US" baseline="0" dirty="0" smtClean="0"/>
              <a:t>API</a:t>
            </a:r>
            <a:r>
              <a:rPr lang="ru-RU" baseline="0" dirty="0" smtClean="0"/>
              <a:t>. То есть надо позаботиться о наличии программного продукта, который будет вашу учетную систему связывать с </a:t>
            </a:r>
            <a:r>
              <a:rPr lang="en-US" baseline="0" dirty="0" smtClean="0"/>
              <a:t>API</a:t>
            </a:r>
            <a:r>
              <a:rPr lang="ru-RU" baseline="0" dirty="0" smtClean="0"/>
              <a:t> ФГИС МДЛП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Посылки в тестовом контуре отправляет либо техподдержка, либо можно договориться с поставщиком лекарственных препаратов. Есть такие добрые поставщики? Поищите сейчас.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Информация по КИЗ доступна только по тем ЛП, которые вам отгрузили (прямой порядок), либо по тем, к которым вам предоставил доступ поставщик, добавив вас в «доверенные контрагенты» (для обратного порядка). Надо научиться быстро их разбирать, получать по ним информацию, сопоставлять со своими словарями, так как заранее все загрузить и сопоставить нет возможности.</a:t>
            </a:r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Обратите внимание, что надо проверить информацию, которая уже будет в личном кабинете после регистрации. Например, там уже будет перечень лицензий медицинской организации. </a:t>
            </a:r>
            <a:br>
              <a:rPr lang="ru-RU" baseline="0" dirty="0" smtClean="0"/>
            </a:br>
            <a:r>
              <a:rPr lang="ru-RU" baseline="0" dirty="0" smtClean="0"/>
              <a:t>Надо проверить, так как это важно. В частности адреса, указанные в лицензиях.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04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выполнили все, что было</a:t>
            </a:r>
            <a:r>
              <a:rPr lang="ru-RU" baseline="0" dirty="0" smtClean="0"/>
              <a:t> указано – в личный кабинет «Песочницы» есть доступ, сервис для взаимодействия с </a:t>
            </a:r>
            <a:r>
              <a:rPr lang="en-US" baseline="0" dirty="0" smtClean="0"/>
              <a:t>API</a:t>
            </a:r>
            <a:r>
              <a:rPr lang="ru-RU" baseline="0" dirty="0" smtClean="0"/>
              <a:t> ФГИС МДЛП установлен и настроено подключение, отправляем/получаем тестовые посылки.</a:t>
            </a:r>
          </a:p>
          <a:p>
            <a:r>
              <a:rPr lang="ru-RU" baseline="0" dirty="0" smtClean="0"/>
              <a:t>Что дальше? А дальше надо продумать каким будет сценарий работы специалистов аптеки в информационных системах.</a:t>
            </a:r>
          </a:p>
          <a:p>
            <a:r>
              <a:rPr lang="ru-RU" baseline="0" dirty="0" smtClean="0"/>
              <a:t>На слайде приведен перечень действий при проведении операции приемки при прямой схеме акцептования.</a:t>
            </a:r>
          </a:p>
          <a:p>
            <a:endParaRPr lang="ru-RU" dirty="0" smtClean="0"/>
          </a:p>
          <a:p>
            <a:r>
              <a:rPr lang="ru-RU" dirty="0" smtClean="0"/>
              <a:t>Черным – это то,</a:t>
            </a:r>
            <a:r>
              <a:rPr lang="ru-RU" baseline="0" dirty="0" smtClean="0"/>
              <a:t> как сейчас работает специалист в ИС ФХД при приемке ЛП. </a:t>
            </a:r>
          </a:p>
          <a:p>
            <a:r>
              <a:rPr lang="ru-RU" dirty="0" smtClean="0"/>
              <a:t>Всё красное – это новые действия. Что </a:t>
            </a:r>
            <a:r>
              <a:rPr lang="ru-RU" baseline="0" dirty="0" smtClean="0"/>
              <a:t>с этим делать?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 это только приемка по одному из порядков акцептования.</a:t>
            </a:r>
          </a:p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87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Вывод - </a:t>
            </a:r>
            <a:r>
              <a:rPr lang="ru-RU" alt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Что-то надо докупить?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Если оставить как есть</a:t>
            </a:r>
            <a:r>
              <a:rPr lang="ru-RU" baseline="0" dirty="0" smtClean="0"/>
              <a:t> и все действия выполнять последовательно вручную, то штат нужно увеличить не на одну единицу, а в два раза.</a:t>
            </a:r>
            <a:endParaRPr lang="ru-RU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Поэтому мы запланировали доработку нашей системы, чтобы процессы для специалиста поменялись не кардинально, и чтобы всё, что можно делать автоматически, автоматизировать.</a:t>
            </a:r>
          </a:p>
          <a:p>
            <a:r>
              <a:rPr lang="ru-RU" baseline="0" dirty="0" smtClean="0"/>
              <a:t>Все, что можно сделать массово, обеспечить возможность это делать.</a:t>
            </a:r>
          </a:p>
          <a:p>
            <a:endParaRPr lang="ru-RU" dirty="0" smtClean="0"/>
          </a:p>
          <a:p>
            <a:r>
              <a:rPr lang="ru-RU" dirty="0" smtClean="0"/>
              <a:t>То же касается оборудования. Ручной</a:t>
            </a:r>
            <a:r>
              <a:rPr lang="ru-RU" baseline="0" dirty="0" smtClean="0"/>
              <a:t> сканер для сканирования каждой упаковки? Многозначительная пауза. </a:t>
            </a:r>
          </a:p>
          <a:p>
            <a:r>
              <a:rPr lang="ru-RU" baseline="0" dirty="0" smtClean="0"/>
              <a:t>Какова статистика в ваших учреждениях по среднему поступлению и выдаче в день?</a:t>
            </a:r>
          </a:p>
          <a:p>
            <a:r>
              <a:rPr lang="ru-RU" baseline="0" dirty="0" smtClean="0"/>
              <a:t>У нас, например, такая:</a:t>
            </a:r>
            <a:br>
              <a:rPr lang="ru-RU" baseline="0" dirty="0" smtClean="0"/>
            </a:br>
            <a:r>
              <a:rPr lang="ru-RU" baseline="0" dirty="0" smtClean="0"/>
              <a:t>Поступление:</a:t>
            </a:r>
          </a:p>
          <a:p>
            <a:r>
              <a:rPr lang="ru-RU" baseline="0" dirty="0" smtClean="0"/>
              <a:t>Пик - 65 документов 10000 упаковок</a:t>
            </a:r>
          </a:p>
          <a:p>
            <a:r>
              <a:rPr lang="ru-RU" baseline="0" dirty="0" smtClean="0"/>
              <a:t>В среднем (по дням, когда есть поступление) - 20 документов 1250 упаковок </a:t>
            </a:r>
          </a:p>
          <a:p>
            <a:r>
              <a:rPr lang="ru-RU" baseline="0" dirty="0" smtClean="0"/>
              <a:t>Выбытие: </a:t>
            </a:r>
          </a:p>
          <a:p>
            <a:r>
              <a:rPr lang="ru-RU" baseline="0" dirty="0" smtClean="0"/>
              <a:t>Пик - 100 документов 3500 упаковок</a:t>
            </a:r>
          </a:p>
          <a:p>
            <a:r>
              <a:rPr lang="ru-RU" baseline="0" dirty="0" smtClean="0"/>
              <a:t>В среднем (по дням, когда есть выбытие) - 50 документов 1150 упаковок</a:t>
            </a:r>
          </a:p>
          <a:p>
            <a:endParaRPr lang="ru-RU" dirty="0" smtClean="0"/>
          </a:p>
          <a:p>
            <a:r>
              <a:rPr lang="ru-RU" dirty="0" smtClean="0"/>
              <a:t>Проблемы со сканированием</a:t>
            </a:r>
            <a:r>
              <a:rPr lang="ru-RU" baseline="0" dirty="0" smtClean="0"/>
              <a:t> у производителей? Что делать нам? </a:t>
            </a:r>
          </a:p>
          <a:p>
            <a:r>
              <a:rPr lang="ru-RU" baseline="0" dirty="0" smtClean="0"/>
              <a:t>Взаимодействуем с разработчиками оборудования технического зрения (подбор решения), с поставщиками </a:t>
            </a:r>
            <a:r>
              <a:rPr lang="ru-RU" baseline="0" dirty="0" err="1" smtClean="0"/>
              <a:t>лек.препаратов</a:t>
            </a:r>
            <a:r>
              <a:rPr lang="ru-RU" baseline="0" dirty="0" smtClean="0"/>
              <a:t> (тестовые маркированные упаковки).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7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Принят закон, согласно которому за несвоевременное внесение данных в систему мониторинга движения лекарственных препаратов для медицинского применения, либо внесение в нее недостоверных данных вводится ответственность в виде штрафа </a:t>
            </a:r>
          </a:p>
          <a:p>
            <a:r>
              <a:rPr lang="ru-RU" dirty="0" smtClean="0"/>
              <a:t>для должностных лиц в размере от 5 тысяч до 10 тысяч рублей, 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юрлиц</a:t>
            </a:r>
            <a:r>
              <a:rPr lang="ru-RU" dirty="0" smtClean="0"/>
              <a:t> — от 50 тысяч до 100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Изменения вступят в силу с 1 января 2020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2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 этом я говорил</a:t>
            </a:r>
            <a:r>
              <a:rPr lang="ru-RU" baseline="0" dirty="0" smtClean="0"/>
              <a:t> на прошлой конференции. </a:t>
            </a:r>
          </a:p>
          <a:p>
            <a:r>
              <a:rPr lang="ru-RU" baseline="0" dirty="0" smtClean="0"/>
              <a:t>И мы начали решать эти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7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baseline="0" dirty="0" smtClean="0"/>
              <a:t>слайд </a:t>
            </a:r>
            <a:r>
              <a:rPr lang="ru-RU" dirty="0" smtClean="0"/>
              <a:t>тоже</a:t>
            </a:r>
            <a:r>
              <a:rPr lang="ru-RU" baseline="0" dirty="0" smtClean="0"/>
              <a:t> из прошлой презентации. И мы теперь убеждаемся в своих предположениях.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1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Дальше поподробнее по каждому</a:t>
            </a:r>
            <a:r>
              <a:rPr lang="ru-RU" baseline="0" dirty="0" smtClean="0"/>
              <a:t> пункту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3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Этот</a:t>
            </a:r>
            <a:r>
              <a:rPr lang="ru-RU" baseline="0" dirty="0" smtClean="0"/>
              <a:t> адрес электронной почты – адрес подгруппы.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Если будут идеи по вопросам, которые следует учесть, присылайте. Предложения будем выносить на обсуждение в подгруппе.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4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подгруппе, помимо прочего, обсуждали вопросы, связанные с типовым контрактом на поставку,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а также сроками внесения сведений в ФГИС МДЛП.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Необходимо и нормативно закрепить возможность, и технически решить задачу.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Вышли с предложением внести изменения в типовой контракт, чтобы можно было закрепить условия, которые указаны в п.44 ПП РФ №1556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dirty="0" smtClean="0"/>
              <a:t>1. Добавить п. 5.5. следующего содержания:</a:t>
            </a:r>
          </a:p>
          <a:p>
            <a:r>
              <a:rPr lang="ru-RU" dirty="0" smtClean="0"/>
              <a:t>«5.5. Поставщик не позднее дня доставки Товара в Место доставки Товара предоставляет сведения об отгрузке Товара Заказчику в ФГИС МДЛП в порядке, установленном уполномоченным органом государственной власти.».</a:t>
            </a:r>
          </a:p>
          <a:p>
            <a:endParaRPr lang="ru-RU" dirty="0" smtClean="0"/>
          </a:p>
          <a:p>
            <a:r>
              <a:rPr lang="ru-RU" dirty="0" smtClean="0"/>
              <a:t>2. Добавить п. 6.6. следующего содержания:</a:t>
            </a:r>
          </a:p>
          <a:p>
            <a:r>
              <a:rPr lang="ru-RU" dirty="0" smtClean="0"/>
              <a:t>«6.6. Отсутствие в ФГИС МДЛП информации о поставленном Товаре или </a:t>
            </a:r>
            <a:r>
              <a:rPr lang="ru-RU" dirty="0" err="1" smtClean="0"/>
              <a:t>непредоставление</a:t>
            </a:r>
            <a:r>
              <a:rPr lang="ru-RU" dirty="0" smtClean="0"/>
              <a:t> Поставщиком сведений об отгрузке Товара Заказчику в ФГИС МДЛП в порядке, установленном уполномоченным органом государственной власти, являются основанием для отказа в приемке поставленного Заказчику Товара.».</a:t>
            </a:r>
          </a:p>
          <a:p>
            <a:endParaRPr lang="ru-RU" dirty="0" smtClean="0"/>
          </a:p>
          <a:p>
            <a:r>
              <a:rPr lang="ru-RU" dirty="0" smtClean="0"/>
              <a:t>3. Добавить п. 6.7. следующего содержания:</a:t>
            </a:r>
          </a:p>
          <a:p>
            <a:r>
              <a:rPr lang="ru-RU" dirty="0" smtClean="0"/>
              <a:t>«6.7. Заказчик в течение 5 рабочих дней с даты приемки Товара (со дня подписания Акта приема-передачи Товара), но не ранее даты регистрации в ФГИС МДЛП поставщиком сведений об отгруженном Товаре, подтверждает достоверность сведений, содержащихся в ФГИС МДЛП о принимаемых Товарах, предоставляя об этом сведения в ФГИС МДЛП в порядке, установленном уполномоченным органом государственной власти.».</a:t>
            </a:r>
          </a:p>
          <a:p>
            <a:endParaRPr lang="ru-RU" dirty="0" smtClean="0"/>
          </a:p>
          <a:p>
            <a:r>
              <a:rPr lang="ru-RU" dirty="0" smtClean="0"/>
              <a:t>4. Добавить п. 17.6 следующего содержания:</a:t>
            </a:r>
          </a:p>
          <a:p>
            <a:r>
              <a:rPr lang="ru-RU" dirty="0" smtClean="0"/>
              <a:t>«17.6. Условия, касающиеся предоставления сведений в ФГИС МДЛП, вступают в силу с 01 января 2020 года и распространяют свое действие в отношении Товаров, введенных в гражданский оборот с 01 января 2020 года.».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5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 есть особенного</a:t>
            </a:r>
            <a:r>
              <a:rPr lang="ru-RU" baseline="0" dirty="0" smtClean="0"/>
              <a:t> порядка по решению ВК не будет, </a:t>
            </a:r>
          </a:p>
          <a:p>
            <a:r>
              <a:rPr lang="ru-RU" baseline="0" dirty="0" smtClean="0"/>
              <a:t>но сокращение сроков передачи информации об операциях в ФГИС МДЛП решит указанные выше проблемы.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93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Какие еще вопросы поднимаются?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1. Вышли с инициативой о запрете агрегирования разноименных товаров в одну упаковку, РЗН поддержали инициативу.</a:t>
            </a:r>
            <a:endParaRPr lang="ru-RU" dirty="0" smtClean="0"/>
          </a:p>
          <a:p>
            <a:r>
              <a:rPr lang="ru-RU" baseline="0" dirty="0" smtClean="0"/>
              <a:t>2. «</a:t>
            </a:r>
            <a:r>
              <a:rPr lang="ru-RU" baseline="0" dirty="0" err="1" smtClean="0"/>
              <a:t>Поблистерная</a:t>
            </a:r>
            <a:r>
              <a:rPr lang="ru-RU" baseline="0" dirty="0" smtClean="0"/>
              <a:t>» выдача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3EB7-C114-4DA4-A0FD-67557CB1AAE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3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7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2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1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7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3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8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1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9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8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1E8C-9EBE-4566-B727-4C376CB4A0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1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11E8C-9EBE-4566-B727-4C376CB4A0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0E62-CE4D-427B-A14B-4D7004FB5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2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microsoft.com/office/2007/relationships/hdphoto" Target="../media/hdphoto2.wdp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tiff"/><Relationship Id="rId5" Type="http://schemas.openxmlformats.org/officeDocument/2006/relationships/image" Target="../media/image36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17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mailto:medorg@crpt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1216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</a:t>
            </a:r>
          </a:p>
          <a:p>
            <a:r>
              <a:rPr lang="ru-RU" b="1" dirty="0"/>
              <a:t> </a:t>
            </a:r>
          </a:p>
          <a:p>
            <a:r>
              <a:rPr lang="ru-RU" b="1" dirty="0"/>
              <a:t> 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084466"/>
            <a:ext cx="7848872" cy="1406617"/>
          </a:xfrm>
        </p:spPr>
        <p:txBody>
          <a:bodyPr>
            <a:noAutofit/>
          </a:bodyPr>
          <a:lstStyle/>
          <a:p>
            <a:r>
              <a:rPr lang="ru-RU" sz="2800" dirty="0"/>
              <a:t>Обеспечение непрерывности лекарственного обеспечения медицинской организации в условиях работы ФГИС </a:t>
            </a:r>
            <a:r>
              <a:rPr lang="ru-RU" sz="2800" dirty="0" smtClean="0"/>
              <a:t>МДЛП</a:t>
            </a:r>
          </a:p>
        </p:txBody>
      </p:sp>
      <p:sp>
        <p:nvSpPr>
          <p:cNvPr id="6" name="Блок-схема: данные 5"/>
          <p:cNvSpPr/>
          <p:nvPr/>
        </p:nvSpPr>
        <p:spPr>
          <a:xfrm>
            <a:off x="179512" y="1"/>
            <a:ext cx="4128218" cy="185167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09"/>
              <a:gd name="connsiteY0" fmla="*/ 12646 h 12646"/>
              <a:gd name="connsiteX1" fmla="*/ 9 w 8009"/>
              <a:gd name="connsiteY1" fmla="*/ 0 h 12646"/>
              <a:gd name="connsiteX2" fmla="*/ 8009 w 8009"/>
              <a:gd name="connsiteY2" fmla="*/ 0 h 12646"/>
              <a:gd name="connsiteX3" fmla="*/ 6009 w 8009"/>
              <a:gd name="connsiteY3" fmla="*/ 10000 h 12646"/>
              <a:gd name="connsiteX4" fmla="*/ 0 w 8009"/>
              <a:gd name="connsiteY4" fmla="*/ 12646 h 12646"/>
              <a:gd name="connsiteX0" fmla="*/ 0 w 10027"/>
              <a:gd name="connsiteY0" fmla="*/ 10000 h 10000"/>
              <a:gd name="connsiteX1" fmla="*/ 11 w 10027"/>
              <a:gd name="connsiteY1" fmla="*/ 0 h 10000"/>
              <a:gd name="connsiteX2" fmla="*/ 10000 w 10027"/>
              <a:gd name="connsiteY2" fmla="*/ 0 h 10000"/>
              <a:gd name="connsiteX3" fmla="*/ 10027 w 10027"/>
              <a:gd name="connsiteY3" fmla="*/ 9887 h 10000"/>
              <a:gd name="connsiteX4" fmla="*/ 0 w 10027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7" h="10000">
                <a:moveTo>
                  <a:pt x="0" y="10000"/>
                </a:moveTo>
                <a:cubicBezTo>
                  <a:pt x="4" y="6667"/>
                  <a:pt x="7" y="3333"/>
                  <a:pt x="11" y="0"/>
                </a:cubicBezTo>
                <a:lnTo>
                  <a:pt x="10000" y="0"/>
                </a:lnTo>
                <a:cubicBezTo>
                  <a:pt x="10009" y="3296"/>
                  <a:pt x="10018" y="6591"/>
                  <a:pt x="10027" y="9887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Calibri" panose="020F0502020204030204" pitchFamily="34" charset="0"/>
            </a:endParaRPr>
          </a:p>
          <a:p>
            <a:pPr algn="ctr"/>
            <a:endParaRPr lang="ru-RU" sz="2400" dirty="0"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ФГБУ «НМХЦ им. Н.И. Пирогова» Минздрава России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179912" y="123478"/>
            <a:ext cx="5000600" cy="86409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Лекарственное обеспечение в цифровом медицинском учреждении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652120" y="3893933"/>
            <a:ext cx="349188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одзаголовок 2"/>
          <p:cNvSpPr txBox="1">
            <a:spLocks/>
          </p:cNvSpPr>
          <p:nvPr/>
        </p:nvSpPr>
        <p:spPr>
          <a:xfrm>
            <a:off x="5553483" y="3948038"/>
            <a:ext cx="3507189" cy="5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Никитенко Дмитрий Николаевич</a:t>
            </a:r>
            <a:endParaRPr lang="ru-RU" sz="1900" b="1" dirty="0">
              <a:solidFill>
                <a:schemeClr val="accent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3483" y="4301192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Первый заместитель генерального директора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652120" y="1923678"/>
            <a:ext cx="349188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" y="3723878"/>
            <a:ext cx="2327791" cy="1346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" b="22296"/>
          <a:stretch/>
        </p:blipFill>
        <p:spPr>
          <a:xfrm>
            <a:off x="4427984" y="3867894"/>
            <a:ext cx="1080120" cy="1202681"/>
          </a:xfrm>
          <a:prstGeom prst="rect">
            <a:avLst/>
          </a:prstGeom>
        </p:spPr>
      </p:pic>
      <p:pic>
        <p:nvPicPr>
          <p:cNvPr id="21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73" y="81208"/>
            <a:ext cx="864095" cy="86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7574"/>
            <a:ext cx="3028812" cy="16656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" y="555526"/>
            <a:ext cx="2212088" cy="17603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17478" y="2023049"/>
            <a:ext cx="3096344" cy="573315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Установка и настройка сервиса обмена с «Песочницей»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444208" y="4487832"/>
            <a:ext cx="269979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706888" y="4515966"/>
            <a:ext cx="6368752" cy="5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Пироговский Центр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7592" y="48056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Выбор, проверенный временем!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12347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Подключение к системе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7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190"/>
            <a:ext cx="298262" cy="2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019780" y="1212924"/>
            <a:ext cx="3091740" cy="58477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Регистрация на тестовом стенде ФГИС МДЛП «Песочница»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17478" y="2818004"/>
            <a:ext cx="3096344" cy="58477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Настройка профиля в «Песочнице»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17478" y="3631839"/>
            <a:ext cx="3096344" cy="33855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Тестовые посылки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8014"/>
            <a:ext cx="4265553" cy="1622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9" y="2041332"/>
            <a:ext cx="4222495" cy="1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6439" y="3040040"/>
            <a:ext cx="8928992" cy="1458669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lvl="0" indent="265113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ru-RU" sz="1350" dirty="0"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Создать Приходный ордер, указав контракт </a:t>
            </a:r>
            <a:r>
              <a:rPr lang="ru-RU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и входящий документ, полученный из ФГИС МДЛП. </a:t>
            </a:r>
            <a:r>
              <a:rPr lang="ru-RU" sz="1350" dirty="0"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Проставить фактическое количество по приходу, серии, </a:t>
            </a:r>
            <a:r>
              <a:rPr lang="ru-RU" sz="1350" dirty="0" smtClean="0"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сроку </a:t>
            </a:r>
            <a:r>
              <a:rPr lang="ru-RU" sz="1350" dirty="0"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годности. </a:t>
            </a:r>
            <a:r>
              <a:rPr lang="ru-RU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При этом для каждой записи спецификации сопоставить записи КИЗ из документа, полученного из ФГИС МДЛП. Просканировать все маркированные препараты и проверить на соответствие полученным КИЗ.</a:t>
            </a:r>
            <a:endParaRPr lang="ru-RU" sz="1350" dirty="0"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5113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ru-RU" sz="1350" dirty="0"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Отработать документ (приходный ордер) в учете. </a:t>
            </a:r>
            <a:r>
              <a:rPr lang="ru-RU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документ акцептования, </a:t>
            </a:r>
            <a:r>
              <a:rPr lang="ru-RU" sz="1350" dirty="0"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отправить его в «журнал взаимодействия с ФГИС МДЛП», посылку </a:t>
            </a:r>
            <a:r>
              <a:rPr lang="ru-RU" sz="1350" b="1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подписать УКЭП </a:t>
            </a:r>
            <a:r>
              <a:rPr lang="ru-RU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и отправить в ФГИС МДЛП.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444208" y="4487832"/>
            <a:ext cx="269979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706888" y="4515966"/>
            <a:ext cx="6368752" cy="5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Пироговский Центр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7592" y="48056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Выбор, проверенный временем!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5304" y="12347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Изменение сценария работы в ИС </a:t>
            </a:r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ФХД при приемке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6439" y="1386177"/>
            <a:ext cx="8928992" cy="1592313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>
              <a:buFont typeface="+mj-lt"/>
              <a:buAutoNum type="arabicPeriod"/>
            </a:pPr>
            <a:r>
              <a:rPr lang="ru-RU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«Журнал взаимодействия с ФГИС МДЛП». Получить информацию о новых документах.</a:t>
            </a:r>
          </a:p>
          <a:p>
            <a:pPr indent="266700">
              <a:buFont typeface="+mj-lt"/>
              <a:buAutoNum type="arabicPeriod"/>
            </a:pPr>
            <a:r>
              <a:rPr lang="ru-RU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«Документы операций с упаковками». Сформировать документы по посылкам из ФГИС МДЛП</a:t>
            </a:r>
          </a:p>
          <a:p>
            <a:pPr indent="266700">
              <a:buFont typeface="+mj-lt"/>
              <a:buAutoNum type="arabicPeriod"/>
            </a:pPr>
            <a:r>
              <a:rPr lang="ru-RU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Если КИЗ имеют тип </a:t>
            </a:r>
            <a:r>
              <a:rPr lang="en-US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SSCC</a:t>
            </a:r>
            <a:r>
              <a:rPr lang="ru-RU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, создать документы 210 по каждому, отправить в журнал взаимодействия с МДЛП, подписать и отправить, получить ответ по каждому отправленному документу (должны быть получены КИЗ типа </a:t>
            </a:r>
            <a:r>
              <a:rPr lang="en-US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SGTIN</a:t>
            </a:r>
            <a:r>
              <a:rPr lang="ru-RU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). По всем новым КИЗ типа </a:t>
            </a:r>
            <a:r>
              <a:rPr lang="en-US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SGTIN</a:t>
            </a:r>
            <a:r>
              <a:rPr lang="ru-RU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 «получить информацию о предмете торговли» из ФГИС МДЛП (определить что за лекарственный препарат). </a:t>
            </a:r>
          </a:p>
          <a:p>
            <a:pPr indent="266700">
              <a:buFont typeface="+mj-lt"/>
              <a:buAutoNum type="arabicPeriod"/>
            </a:pPr>
            <a:r>
              <a:rPr lang="ru-RU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Новым позициям лекарственных препаратов сопоставить позиции локального словаря (</a:t>
            </a:r>
            <a:r>
              <a:rPr lang="ru-RU" sz="1350" dirty="0" err="1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Номенклатор</a:t>
            </a:r>
            <a:r>
              <a:rPr lang="ru-RU" sz="1350" dirty="0">
                <a:solidFill>
                  <a:srgbClr val="FF0000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7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190"/>
            <a:ext cx="298262" cy="2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6439" y="1027473"/>
            <a:ext cx="8928992" cy="298480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50" dirty="0"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Поступление лекарственных препаратов на склад аптеки (прямой порядок акцептования)</a:t>
            </a:r>
          </a:p>
        </p:txBody>
      </p:sp>
    </p:spTree>
    <p:extLst>
      <p:ext uri="{BB962C8B-B14F-4D97-AF65-F5344CB8AC3E}">
        <p14:creationId xmlns:p14="http://schemas.microsoft.com/office/powerpoint/2010/main" val="791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78033"/>
            <a:ext cx="1848332" cy="1232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444208" y="4515966"/>
            <a:ext cx="269979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706888" y="4515966"/>
            <a:ext cx="6368752" cy="5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Пироговский Центр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7592" y="48056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Выбор, проверенный временем!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12347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Дополнительные затраты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7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190"/>
            <a:ext cx="298262" cy="2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4280" y="562784"/>
            <a:ext cx="3750864" cy="58477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Приобретение и/или доработка программных продуктов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3715167"/>
            <a:ext cx="3528392" cy="58477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Оборудование для сканирования маркировки</a:t>
            </a: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07" y="1111607"/>
            <a:ext cx="2080577" cy="1388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67" y="1787549"/>
            <a:ext cx="2201446" cy="1316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52" y="3138779"/>
            <a:ext cx="3596248" cy="1820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0" y="1235366"/>
            <a:ext cx="3128942" cy="1868734"/>
          </a:xfrm>
          <a:prstGeom prst="rect">
            <a:avLst/>
          </a:prstGeom>
        </p:spPr>
      </p:pic>
      <p:sp>
        <p:nvSpPr>
          <p:cNvPr id="7" name="Выгнутая вниз стрелка 6"/>
          <p:cNvSpPr/>
          <p:nvPr/>
        </p:nvSpPr>
        <p:spPr>
          <a:xfrm rot="2573187">
            <a:off x="462625" y="2915929"/>
            <a:ext cx="2592288" cy="792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13575497">
            <a:off x="1301475" y="2189596"/>
            <a:ext cx="2592288" cy="792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FateevSA\Desktop\Реклама\Буклет\Буклет\Буклет\Панорама (стационар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8" b="4320"/>
          <a:stretch/>
        </p:blipFill>
        <p:spPr bwMode="auto">
          <a:xfrm>
            <a:off x="1" y="2081176"/>
            <a:ext cx="9144000" cy="22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1216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</a:t>
            </a:r>
          </a:p>
          <a:p>
            <a:r>
              <a:rPr lang="ru-RU" b="1" dirty="0"/>
              <a:t> </a:t>
            </a:r>
          </a:p>
          <a:p>
            <a:r>
              <a:rPr lang="ru-RU" b="1" dirty="0"/>
              <a:t>  </a:t>
            </a:r>
            <a:r>
              <a:rPr lang="ru-RU" b="1" dirty="0" smtClean="0"/>
              <a:t> </a:t>
            </a:r>
            <a:endParaRPr lang="ru-RU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4299942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1350711" y="4380216"/>
            <a:ext cx="7109721" cy="621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федеральное 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государственное бюджетное учреждение </a:t>
            </a:r>
            <a:endParaRPr 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Национальный медико-хирургический Центр имени Н.И. Пирогова» </a:t>
            </a:r>
            <a:endParaRPr 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Министерства 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здравоохранения Российской Федерации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738880"/>
            <a:ext cx="6012160" cy="968774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СПАСИБО </a:t>
            </a:r>
            <a:r>
              <a:rPr lang="ru-RU" sz="4000" dirty="0">
                <a:solidFill>
                  <a:srgbClr val="C00000"/>
                </a:solidFill>
                <a:latin typeface="Calibri" panose="020F0502020204030204" pitchFamily="34" charset="0"/>
              </a:rPr>
              <a:t>ЗА ВНИМАНИЕ!</a:t>
            </a:r>
          </a:p>
        </p:txBody>
      </p:sp>
      <p:pic>
        <p:nvPicPr>
          <p:cNvPr id="14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4" descr="C:\Users\FateevSA\Desktop\им Пирогова 2\IMGL80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r="10015" b="3211"/>
          <a:stretch/>
        </p:blipFill>
        <p:spPr bwMode="auto">
          <a:xfrm>
            <a:off x="6376447" y="-447"/>
            <a:ext cx="2767553" cy="19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53" y="4371950"/>
            <a:ext cx="684223" cy="6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56" y="1275606"/>
            <a:ext cx="3291348" cy="2023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7574"/>
            <a:ext cx="1772442" cy="1192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63838"/>
            <a:ext cx="2743351" cy="155886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495" y="559879"/>
            <a:ext cx="4248473" cy="1323439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Правительства РФ от 14.12.2018 № 1556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«Об утверждении Положения о системе мониторинга движения лекарственных препаратов для медицинского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применения»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444208" y="4515966"/>
            <a:ext cx="269979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706888" y="4515966"/>
            <a:ext cx="6368752" cy="5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Пироговский Центр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7592" y="48056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Выбор, проверенный временем!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12347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Нормативные правовые акты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496" y="3276148"/>
            <a:ext cx="4248472" cy="1815882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Приказ Минздрава России от 26.10.2017 </a:t>
            </a:r>
          </a:p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№ 870н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«Об утверждении Типового контракта на поставку лекарственных препаратов для медицинского применения и информационной карты Типового контракта на поставку лекарственных препаратов для медицинского применения»</a:t>
            </a:r>
            <a:endParaRPr lang="ru-RU" alt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4355976" y="1203599"/>
            <a:ext cx="0" cy="3372591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7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190"/>
            <a:ext cx="298262" cy="2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5494" y="1915296"/>
            <a:ext cx="4248473" cy="1323439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Правительства РФ от 14.12.2018 № 1557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«Об особенностях внедрения системы мониторинга движения лекарственных препаратов для медицинского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применения»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36296" y="3363838"/>
            <a:ext cx="1821459" cy="1015663"/>
          </a:xfrm>
          <a:prstGeom prst="rect">
            <a:avLst/>
          </a:prstGeom>
          <a:pattFill prst="dkDn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Штраф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до 100 тыс</a:t>
            </a:r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 рублей</a:t>
            </a:r>
            <a:endParaRPr lang="ru-RU" altLang="ru-R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2367920"/>
            <a:ext cx="1389172" cy="707886"/>
          </a:xfrm>
          <a:prstGeom prst="rect">
            <a:avLst/>
          </a:prstGeom>
          <a:pattFill prst="dkDn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58-ФЗ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15.04.2019</a:t>
            </a:r>
            <a:endParaRPr lang="ru-RU" altLang="ru-R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444208" y="4515966"/>
            <a:ext cx="269979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706888" y="4515966"/>
            <a:ext cx="6368752" cy="5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Пироговский Центр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7592" y="48056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Выбор, проверенный временем!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267494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</a:rPr>
              <a:t>Риски, которые необходимо минимизировать до 2020 года</a:t>
            </a:r>
          </a:p>
          <a:p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190"/>
            <a:ext cx="298262" cy="2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3528" y="771550"/>
            <a:ext cx="3744416" cy="84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Увеличение потребности в ресурсах</a:t>
            </a:r>
            <a:endParaRPr lang="ru-RU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923678"/>
            <a:ext cx="3744416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Увеличение сроков приемки и выдачи ЛП в отделения</a:t>
            </a:r>
            <a:endParaRPr lang="ru-RU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75367" y="3003798"/>
            <a:ext cx="0" cy="696003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 w="med" len="sm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3528" y="3699801"/>
            <a:ext cx="3744416" cy="1026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Увеличение сроков оказания медицинской помощи</a:t>
            </a:r>
            <a:endParaRPr lang="ru-RU" altLang="ru-RU" sz="2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355976" y="1131590"/>
            <a:ext cx="0" cy="352808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572000" y="1347614"/>
            <a:ext cx="3744416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Подведение итогов эксперимента 01.02.2020 г.</a:t>
            </a:r>
            <a:endParaRPr lang="ru-RU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3219822"/>
            <a:ext cx="3744416" cy="7500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Возможны корректировки после начала работы</a:t>
            </a:r>
            <a:endParaRPr lang="ru-RU" altLang="ru-RU" sz="2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>
            <a:stCxn id="25" idx="2"/>
            <a:endCxn id="26" idx="0"/>
          </p:cNvCxnSpPr>
          <p:nvPr/>
        </p:nvCxnSpPr>
        <p:spPr>
          <a:xfrm>
            <a:off x="6444208" y="2427734"/>
            <a:ext cx="0" cy="792088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 w="med" len="sm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444208" y="4515966"/>
            <a:ext cx="269979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706888" y="4515966"/>
            <a:ext cx="6368752" cy="5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Пироговский Центр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7592" y="48056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Выбор, проверенный временем!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12347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Требуемые ресурсы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843558"/>
            <a:ext cx="1082488" cy="324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Кадры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3833" y="1239681"/>
            <a:ext cx="3406078" cy="58477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Приемка лекарственных препаратов</a:t>
            </a:r>
            <a:endParaRPr lang="ru-RU" altLang="ru-RU" sz="1600" dirty="0" smtClean="0">
              <a:solidFill>
                <a:schemeClr val="accent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9681"/>
            <a:ext cx="507999" cy="50799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5496" y="1311689"/>
            <a:ext cx="646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accent2"/>
                </a:solidFill>
              </a:rPr>
              <a:t>+3</a:t>
            </a:r>
            <a:endParaRPr lang="ru-RU" altLang="ru-RU" dirty="0" smtClean="0">
              <a:solidFill>
                <a:schemeClr val="accent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5575" y="1887753"/>
            <a:ext cx="3424335" cy="338554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Приемка маркированного товара</a:t>
            </a:r>
            <a:endParaRPr lang="ru-RU" altLang="ru-RU" sz="1600" dirty="0" smtClean="0">
              <a:solidFill>
                <a:schemeClr val="accent2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15745"/>
            <a:ext cx="507999" cy="50799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5496" y="1887753"/>
            <a:ext cx="646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accent2"/>
                </a:solidFill>
              </a:rPr>
              <a:t>+?</a:t>
            </a:r>
            <a:endParaRPr lang="ru-RU" altLang="ru-RU" dirty="0" smtClean="0">
              <a:solidFill>
                <a:schemeClr val="accent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2355726"/>
            <a:ext cx="1082488" cy="324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Финансы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27877" y="1075572"/>
            <a:ext cx="2208486" cy="324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Складские площади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3803" y="2701327"/>
            <a:ext cx="3436108" cy="338554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Фонд оплаты труда</a:t>
            </a:r>
            <a:endParaRPr lang="ru-RU" altLang="ru-RU" sz="1600" dirty="0" smtClean="0">
              <a:solidFill>
                <a:schemeClr val="accent2"/>
              </a:solidFill>
            </a:endParaRPr>
          </a:p>
        </p:txBody>
      </p:sp>
      <p:pic>
        <p:nvPicPr>
          <p:cNvPr id="6146" name="Picture 2" descr="C:\Users\FateevSA\Desktop\Презентация Детство\Материалы\Иконки\financeiro-1024x1024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9841"/>
            <a:ext cx="387794" cy="3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55576" y="3111889"/>
            <a:ext cx="3424335" cy="58477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Оснащение рабочих мест оборудованием для приемки</a:t>
            </a:r>
            <a:endParaRPr lang="ru-RU" altLang="ru-RU" sz="1600" dirty="0" smtClean="0">
              <a:solidFill>
                <a:schemeClr val="accent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3759961"/>
            <a:ext cx="3424335" cy="338554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Приобретение или доработка ИС</a:t>
            </a:r>
            <a:endParaRPr lang="ru-RU" altLang="ru-RU" sz="1600" dirty="0" smtClean="0">
              <a:solidFill>
                <a:schemeClr val="accent2"/>
              </a:solidFill>
            </a:endParaRPr>
          </a:p>
        </p:txBody>
      </p:sp>
      <p:pic>
        <p:nvPicPr>
          <p:cNvPr id="6147" name="Picture 3" descr="C:\Users\FateevSA\Downloads\88a4882757b82ae7ce7e209c8df85986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255905"/>
            <a:ext cx="441338" cy="4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s://www.platinumsystems.net/sites/default/files/home-icon-e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87953"/>
            <a:ext cx="708307" cy="4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411973" y="1491630"/>
            <a:ext cx="3480506" cy="58477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Хранение маркированного учтенного товара</a:t>
            </a:r>
            <a:endParaRPr lang="ru-RU" altLang="ru-RU" sz="1600" dirty="0" smtClean="0">
              <a:solidFill>
                <a:schemeClr val="accent2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4496223" y="1075572"/>
            <a:ext cx="0" cy="396159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411972" y="2188826"/>
            <a:ext cx="3480507" cy="58477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Хранение маркированного товара, ожидающего подтверждения</a:t>
            </a:r>
            <a:endParaRPr lang="ru-RU" altLang="ru-RU" sz="1600" dirty="0" smtClean="0">
              <a:solidFill>
                <a:schemeClr val="accent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13920" y="2890615"/>
            <a:ext cx="3480507" cy="338554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Хранение немаркированного товара</a:t>
            </a:r>
            <a:endParaRPr lang="ru-RU" altLang="ru-RU" sz="1600" dirty="0" smtClean="0">
              <a:solidFill>
                <a:schemeClr val="accent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13920" y="3316450"/>
            <a:ext cx="3480507" cy="338554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Увеличение норматива запасов</a:t>
            </a:r>
            <a:endParaRPr lang="ru-RU" altLang="ru-RU" sz="1600" dirty="0" smtClean="0">
              <a:solidFill>
                <a:schemeClr val="accent2"/>
              </a:solidFill>
            </a:endParaRPr>
          </a:p>
        </p:txBody>
      </p:sp>
      <p:pic>
        <p:nvPicPr>
          <p:cNvPr id="6154" name="Picture 10" descr="http://chittagongit.com/images/medicine-bottle-icon/medicine-bottle-icon-11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33699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4757933" y="3831811"/>
            <a:ext cx="1074187" cy="324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Время</a:t>
            </a:r>
            <a:endParaRPr lang="ru-RU" sz="1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160" name="Picture 16" descr="https://image.flaticon.com/icons/png/512/210/210499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68" y="2719652"/>
            <a:ext cx="525958" cy="5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kathleenhalme.com/images/vector-drugs-svg-2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30" y="2194032"/>
            <a:ext cx="483322" cy="42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somacolorado.com/wp-content/uploads/2015/10/medical-cbd-graphic-1024x1024.jp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79174"/>
            <a:ext cx="488520" cy="4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://chittagongit.com/images/hours-icon-png/hours-icon-png-22.jp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36645"/>
            <a:ext cx="79208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743804" y="4183298"/>
            <a:ext cx="3436108" cy="58477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Информационно-коммуникационная инфраструктура</a:t>
            </a:r>
            <a:endParaRPr lang="ru-RU" altLang="ru-RU" sz="1600" dirty="0" smtClean="0">
              <a:solidFill>
                <a:schemeClr val="accent2"/>
              </a:solidFill>
            </a:endParaRPr>
          </a:p>
        </p:txBody>
      </p:sp>
      <p:pic>
        <p:nvPicPr>
          <p:cNvPr id="6169" name="Picture 25" descr="http://cdn.onlinewebfonts.com/svg/img_456689.pn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7" y="4212391"/>
            <a:ext cx="482689" cy="4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190"/>
            <a:ext cx="298262" cy="2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444208" y="4515966"/>
            <a:ext cx="269979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706888" y="4515966"/>
            <a:ext cx="6368752" cy="5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Пироговский Центр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7592" y="48056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Выбор, проверенный временем!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12347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Вопросы конкретизировались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07729" y="2451405"/>
            <a:ext cx="4442645" cy="830997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Увеличение </a:t>
            </a: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трудозатрат</a:t>
            </a:r>
          </a:p>
          <a:p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</a:t>
            </a: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процессов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минимизировать?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6377" y="2697626"/>
            <a:ext cx="3370726" cy="338554"/>
          </a:xfrm>
          <a:prstGeom prst="rect">
            <a:avLst/>
          </a:prstGeom>
          <a:pattFill prst="dkDn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изменятся процессы?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46377" y="3866127"/>
            <a:ext cx="3370726" cy="338554"/>
          </a:xfrm>
          <a:prstGeom prst="rect">
            <a:avLst/>
          </a:prstGeom>
          <a:pattFill prst="dkDn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надо приобрести?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3995936" y="1059582"/>
            <a:ext cx="0" cy="3372591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7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190"/>
            <a:ext cx="298262" cy="2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07729" y="3619906"/>
            <a:ext cx="4470945" cy="830997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Оборудование</a:t>
            </a: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Программные продукты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и с какими характеристиками?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6377" y="1521827"/>
            <a:ext cx="3370726" cy="338554"/>
          </a:xfrm>
          <a:prstGeom prst="rect">
            <a:avLst/>
          </a:prstGeom>
          <a:pattFill prst="dkDn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выполнить требования НПА?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07730" y="1275606"/>
            <a:ext cx="4442645" cy="830997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Соблюдение сроков</a:t>
            </a: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Соблюдение условий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в НПА потребует изменений? </a:t>
            </a:r>
          </a:p>
        </p:txBody>
      </p:sp>
    </p:spTree>
    <p:extLst>
      <p:ext uri="{BB962C8B-B14F-4D97-AF65-F5344CB8AC3E}">
        <p14:creationId xmlns:p14="http://schemas.microsoft.com/office/powerpoint/2010/main" val="37821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504" y="562198"/>
            <a:ext cx="4896544" cy="4385816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ЕСКЛП 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работы дистрибьюторов в ФГИС МДЛП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работы аптек (в том числе взаимодействие с разработчиками ПО) в ФГИС МДЛП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работы медицинских организаций (в том числе взаимодействие с разработчиками ПО) в ФГИС МДЛП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Оптимизация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бизнес-процессов и модернизация схем в ФГИС МДЛП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Согласование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 технологических  карт межведомственного взаимодействия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функционала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API 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Оборудование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сериализации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агрегации (методики тестирования, настройки)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Расходные материалы, используемые для нанесения средств идентификации. Упаковочные материалы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Таможенное оформление лекарственных препаратов с нанесенными средствами идентификации 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работы субъектов обращения лекарственных средств в рамках программы «12-ти нозологий» в ФГИС МДЛП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работы производителей медицинских газов в ФГИС МДЛП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  с  аналитической  подсистемой  ФГИС МДЛП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работы производителей гомеопатических лекарственных препаратов в ФГИС МДЛП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Маркировка первичной упаковки лекарственных препаратов (в случае отсутствия вторичной) </a:t>
            </a:r>
            <a:endParaRPr lang="ru-RU" alt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444208" y="4515966"/>
            <a:ext cx="269979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706888" y="4515966"/>
            <a:ext cx="6368752" cy="5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Пироговский Центр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7592" y="48056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Выбор, проверенный временем!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12347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Подгруппы РГ при РЗН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7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190"/>
            <a:ext cx="298262" cy="2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39428"/>
            <a:ext cx="3733964" cy="280047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658802" y="4033396"/>
            <a:ext cx="2650933" cy="338554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en-US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medorg@crpt.ru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alt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Dima\Google Диск\&amp;НМХЦ\Проекты\МДЛП\Поставка ЛП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0" y="1213449"/>
            <a:ext cx="3473178" cy="179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12347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Рабочая группа при РЗН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7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190"/>
            <a:ext cx="298262" cy="2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2736" y="444609"/>
            <a:ext cx="4248482" cy="830997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Решение о выборе 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прямого </a:t>
            </a:r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порядка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представления сведений либо обратного порядка представления сведений </a:t>
            </a:r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принимается субъектами обращения лекарственных средств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представляющими такие сведения, </a:t>
            </a:r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самостоятельно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ru-RU" alt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2" descr="C:\Users\Dima\Google Диск\&amp;НМХЦ\Проекты\МДЛП\Поставка ЛП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72" y="1004610"/>
            <a:ext cx="3499424" cy="19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ima\Google Диск\&amp;НМХЦ\Проекты\МДЛП\Поставка ЛП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03798"/>
            <a:ext cx="3733563" cy="21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725482" y="1338255"/>
            <a:ext cx="1710614" cy="46166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п.44 ПП РФ от 14.12.2018 №</a:t>
            </a: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1556</a:t>
            </a:r>
          </a:p>
        </p:txBody>
      </p:sp>
      <p:pic>
        <p:nvPicPr>
          <p:cNvPr id="27" name="Picture 2" descr="C:\Users\Dima\Google Диск\&amp;НМХЦ\Проекты\МДЛП\Поставка ЛП 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2" y="3003798"/>
            <a:ext cx="3691062" cy="21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8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444208" y="4515966"/>
            <a:ext cx="269979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706888" y="4515966"/>
            <a:ext cx="6368752" cy="5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Пироговский Центр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7592" y="48056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Выбор, проверенный временем!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12347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Рабочая группа при РЗН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7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190"/>
            <a:ext cx="298262" cy="2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9512" y="1131590"/>
            <a:ext cx="4442645" cy="338554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Выдержка из протокола заседания РГ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703586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</a:rPr>
              <a:t>…Принять </a:t>
            </a:r>
            <a:r>
              <a:rPr lang="ru-RU" sz="1600" dirty="0">
                <a:latin typeface="Arial" panose="020B0604020202020204" pitchFamily="34" charset="0"/>
              </a:rPr>
              <a:t>к сведению информацию </a:t>
            </a:r>
            <a:r>
              <a:rPr lang="ru-RU" sz="1600" dirty="0" smtClean="0">
                <a:latin typeface="Arial" panose="020B0604020202020204" pitchFamily="34" charset="0"/>
              </a:rPr>
              <a:t>о </a:t>
            </a:r>
            <a:r>
              <a:rPr lang="ru-RU" sz="1600" dirty="0">
                <a:latin typeface="Arial" panose="020B0604020202020204" pitchFamily="34" charset="0"/>
              </a:rPr>
              <a:t>принятых в </a:t>
            </a:r>
            <a:r>
              <a:rPr lang="ru-RU" sz="1600" dirty="0" smtClean="0">
                <a:latin typeface="Arial" panose="020B0604020202020204" pitchFamily="34" charset="0"/>
              </a:rPr>
              <a:t>рамках работы </a:t>
            </a:r>
            <a:r>
              <a:rPr lang="ru-RU" sz="1600" dirty="0">
                <a:latin typeface="Arial" panose="020B0604020202020204" pitchFamily="34" charset="0"/>
              </a:rPr>
              <a:t>подгруппы № 4 решениях касательно необходимости сокращения </a:t>
            </a:r>
            <a:r>
              <a:rPr lang="ru-RU" sz="1600" dirty="0" smtClean="0">
                <a:latin typeface="Arial" panose="020B0604020202020204" pitchFamily="34" charset="0"/>
              </a:rPr>
              <a:t>времени подачи </a:t>
            </a:r>
            <a:r>
              <a:rPr lang="ru-RU" sz="1600" dirty="0">
                <a:latin typeface="Arial" panose="020B0604020202020204" pitchFamily="34" charset="0"/>
              </a:rPr>
              <a:t>сведений в ФГИС МДЛП о передаче товара участниками оборота, а также </a:t>
            </a:r>
            <a:r>
              <a:rPr lang="ru-RU" sz="1600" dirty="0" smtClean="0">
                <a:latin typeface="Arial" panose="020B0604020202020204" pitchFamily="34" charset="0"/>
              </a:rPr>
              <a:t>о реализации </a:t>
            </a:r>
            <a:r>
              <a:rPr lang="ru-RU" sz="1600" dirty="0">
                <a:latin typeface="Arial" panose="020B0604020202020204" pitchFamily="34" charset="0"/>
              </a:rPr>
              <a:t>частичного вывода из оборота упаковок для </a:t>
            </a:r>
            <a:r>
              <a:rPr lang="ru-RU" sz="1600" dirty="0" smtClean="0">
                <a:latin typeface="Arial" panose="020B0604020202020204" pitchFamily="34" charset="0"/>
              </a:rPr>
              <a:t>стационаров. По </a:t>
            </a:r>
            <a:r>
              <a:rPr lang="ru-RU" sz="1600" dirty="0">
                <a:latin typeface="Arial" panose="020B0604020202020204" pitchFamily="34" charset="0"/>
              </a:rPr>
              <a:t>заслушанным предложениям подгруппы №4 участники заседания решили</a:t>
            </a:r>
            <a:r>
              <a:rPr lang="ru-RU" sz="1600" dirty="0" smtClean="0">
                <a:latin typeface="Arial" panose="020B0604020202020204" pitchFamily="34" charset="0"/>
              </a:rPr>
              <a:t>:</a:t>
            </a:r>
            <a:endParaRPr lang="ru-RU" sz="1600" dirty="0">
              <a:latin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</a:rPr>
              <a:t>000 </a:t>
            </a:r>
            <a:r>
              <a:rPr lang="ru-RU" sz="1600" dirty="0">
                <a:latin typeface="Arial" panose="020B0604020202020204" pitchFamily="34" charset="0"/>
              </a:rPr>
              <a:t>«Оператор-ЦРПТ»:</a:t>
            </a:r>
          </a:p>
          <a:p>
            <a:r>
              <a:rPr lang="ru-RU" sz="1600" dirty="0">
                <a:latin typeface="Arial" panose="020B0604020202020204" pitchFamily="34" charset="0"/>
              </a:rPr>
              <a:t>- рассмотреть вопрос о </a:t>
            </a:r>
            <a:r>
              <a:rPr lang="ru-RU" sz="1600" b="1" dirty="0">
                <a:latin typeface="Arial" panose="020B0604020202020204" pitchFamily="34" charset="0"/>
              </a:rPr>
              <a:t>сокращении сроков регистрации приема-передачи товара</a:t>
            </a:r>
          </a:p>
          <a:p>
            <a:r>
              <a:rPr lang="ru-RU" sz="1600" b="1" dirty="0">
                <a:latin typeface="Arial" panose="020B0604020202020204" pitchFamily="34" charset="0"/>
              </a:rPr>
              <a:t>до 1 дня</a:t>
            </a:r>
            <a:r>
              <a:rPr lang="ru-RU" sz="1600" dirty="0">
                <a:latin typeface="Arial" panose="020B0604020202020204" pitchFamily="34" charset="0"/>
              </a:rPr>
              <a:t>, либо в момент фактической передачи </a:t>
            </a:r>
            <a:r>
              <a:rPr lang="ru-RU" sz="1600" dirty="0" smtClean="0">
                <a:latin typeface="Arial" panose="020B0604020202020204" pitchFamily="34" charset="0"/>
              </a:rPr>
              <a:t>товара…</a:t>
            </a:r>
            <a:endParaRPr 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7730" y="123478"/>
            <a:ext cx="4836270" cy="864096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Picture 2" descr="C:\Users\FateevSA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"/>
            <a:ext cx="1547664" cy="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444208" y="4515966"/>
            <a:ext cx="269979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4706888" y="4515966"/>
            <a:ext cx="6368752" cy="5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Пироговский Центр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7592" y="48056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Выбор, проверенный временем!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411510"/>
            <a:ext cx="1979712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179912" y="123478"/>
            <a:ext cx="50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Рабочая группа при РЗН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7" name="Picture 2" descr="C:\Users\FateevSA\Desktop\Реклама\Наглядка\Листовки для ОННМК\Логотип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190"/>
            <a:ext cx="298262" cy="2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10749" y="627534"/>
            <a:ext cx="3485187" cy="58477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Запретить агрегирование разноименных товаров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83794" y="3651870"/>
            <a:ext cx="3720654" cy="584775"/>
          </a:xfrm>
          <a:prstGeom prst="rect">
            <a:avLst/>
          </a:prstGeom>
          <a:pattFill prst="dkDn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 о «</a:t>
            </a:r>
            <a:r>
              <a:rPr lang="ru-RU" alt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поблистерном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выводе из обращения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 b="16297"/>
          <a:stretch/>
        </p:blipFill>
        <p:spPr>
          <a:xfrm>
            <a:off x="510748" y="1347614"/>
            <a:ext cx="3485187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94" y="1131589"/>
            <a:ext cx="3720654" cy="24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1570</Words>
  <Application>Microsoft Office PowerPoint</Application>
  <PresentationFormat>Экран (16:9)</PresentationFormat>
  <Paragraphs>221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Лекарственное обеспечение в цифровом медицинском учреждении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системы маркировки лекарственных препаратов: с чего начать подготовку медицинской организации</dc:title>
  <dc:creator>Фатеев Сергей Анатольевич</dc:creator>
  <cp:lastModifiedBy>Никитенко Дмитрий Николаевич</cp:lastModifiedBy>
  <cp:revision>157</cp:revision>
  <dcterms:created xsi:type="dcterms:W3CDTF">2018-12-04T10:18:27Z</dcterms:created>
  <dcterms:modified xsi:type="dcterms:W3CDTF">2019-04-18T17:56:35Z</dcterms:modified>
</cp:coreProperties>
</file>