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714" r:id="rId2"/>
    <p:sldMasterId id="2147484192" r:id="rId3"/>
    <p:sldMasterId id="2147484464" r:id="rId4"/>
  </p:sldMasterIdLst>
  <p:notesMasterIdLst>
    <p:notesMasterId r:id="rId20"/>
  </p:notesMasterIdLst>
  <p:handoutMasterIdLst>
    <p:handoutMasterId r:id="rId21"/>
  </p:handoutMasterIdLst>
  <p:sldIdLst>
    <p:sldId id="740" r:id="rId5"/>
    <p:sldId id="876" r:id="rId6"/>
    <p:sldId id="909" r:id="rId7"/>
    <p:sldId id="883" r:id="rId8"/>
    <p:sldId id="836" r:id="rId9"/>
    <p:sldId id="889" r:id="rId10"/>
    <p:sldId id="878" r:id="rId11"/>
    <p:sldId id="863" r:id="rId12"/>
    <p:sldId id="911" r:id="rId13"/>
    <p:sldId id="912" r:id="rId14"/>
    <p:sldId id="913" r:id="rId15"/>
    <p:sldId id="916" r:id="rId16"/>
    <p:sldId id="914" r:id="rId17"/>
    <p:sldId id="915" r:id="rId18"/>
    <p:sldId id="901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300" b="1" kern="1200">
        <a:solidFill>
          <a:srgbClr val="1C1C1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rgbClr val="1C1C1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F"/>
    <a:srgbClr val="A7D7FF"/>
    <a:srgbClr val="FFE285"/>
    <a:srgbClr val="85C8FF"/>
    <a:srgbClr val="FFC1C1"/>
    <a:srgbClr val="018CFF"/>
    <a:srgbClr val="FFD579"/>
    <a:srgbClr val="003366"/>
    <a:srgbClr val="A8D379"/>
    <a:srgbClr val="3D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3" autoAdjust="0"/>
    <p:restoredTop sz="96433" autoAdjust="0"/>
  </p:normalViewPr>
  <p:slideViewPr>
    <p:cSldViewPr>
      <p:cViewPr>
        <p:scale>
          <a:sx n="80" d="100"/>
          <a:sy n="80" d="100"/>
        </p:scale>
        <p:origin x="1330" y="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0" d="100"/>
        <a:sy n="120" d="100"/>
      </p:scale>
      <p:origin x="0" y="-946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7F275D-7A6E-401A-B718-5D86D67DE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0">
              <a:defRPr kumimoji="1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2622EA-9DC4-4A1C-8DBE-0C46119B2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F60B00-7CAD-4538-A7E0-8380A9FFE8D9}" type="slidenum">
              <a:rPr lang="ru-RU" altLang="ru-RU" sz="1200" b="0">
                <a:solidFill>
                  <a:schemeClr val="tx1"/>
                </a:solidFill>
                <a:cs typeface="Arial" charset="0"/>
              </a:rPr>
              <a:pPr algn="r"/>
              <a:t>1</a:t>
            </a:fld>
            <a:endParaRPr lang="ru-RU" altLang="ru-RU" sz="1200" b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0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3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44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2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7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1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5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" dirty="0" smtClean="0"/>
              <a:t>Государственные и муниципальные Заказчики будут использовать данные ЕСКЛП в </a:t>
            </a:r>
          </a:p>
          <a:p>
            <a:r>
              <a:rPr lang="ru-RU" sz="600" dirty="0" smtClean="0"/>
              <a:t>процессе планирования (план, план-график) и описания объекта закупки при подготовке </a:t>
            </a:r>
          </a:p>
          <a:p>
            <a:r>
              <a:rPr lang="ru-RU" sz="600" dirty="0" smtClean="0"/>
              <a:t>извещения с использованием ЕИС</a:t>
            </a:r>
            <a:endParaRPr lang="ru-RU" sz="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8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E884D-3E48-4E79-A086-EE90EFC2FBB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96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5AE6D-2EDD-412A-9DE7-0A44275AC08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0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_FuturaOrto"/>
            </a:endParaRPr>
          </a:p>
        </p:txBody>
      </p:sp>
    </p:spTree>
    <p:extLst>
      <p:ext uri="{BB962C8B-B14F-4D97-AF65-F5344CB8AC3E}">
        <p14:creationId xmlns:p14="http://schemas.microsoft.com/office/powerpoint/2010/main" val="234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300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4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1265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616836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2401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" y="319088"/>
            <a:ext cx="8991600" cy="6386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52401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9088"/>
            <a:ext cx="8458200" cy="519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2401" y="1066800"/>
            <a:ext cx="8812213" cy="5638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300"/>
            </a:p>
          </p:txBody>
        </p:sp>
      </p:grpSp>
      <p:pic>
        <p:nvPicPr>
          <p:cNvPr id="13" name="Picture 16" descr="Парус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152400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3081338"/>
            <a:ext cx="7772400" cy="51911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Корпорация «ПАРУС»</a:t>
            </a:r>
          </a:p>
        </p:txBody>
      </p:sp>
      <p:sp>
        <p:nvSpPr>
          <p:cNvPr id="157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5400"/>
            </a:lvl1pPr>
          </a:lstStyle>
          <a:p>
            <a:r>
              <a:rPr lang="ru-RU"/>
              <a:t>Общая презентация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85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1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4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3776"/>
            <a:ext cx="8229600" cy="5238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034348"/>
            <a:ext cx="3008313" cy="4007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6586"/>
            <a:ext cx="5486400" cy="4007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19088"/>
            <a:ext cx="616836" cy="6386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19088"/>
            <a:ext cx="6591300" cy="6386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7CBB7-5A36-40D4-ABF7-7DE1116C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4EEE-900E-4F45-B7B5-136695E4C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F56A-EE4E-4D09-A16F-A6EF7C1E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085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CE5D-B1E4-47A3-AA04-F0E6044B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7E80-6FBB-477D-B142-6451C7363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5ADD-D482-4757-9303-CD76A5C90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FF78-0336-47EC-B26C-224EF7D02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CED0-E85B-47A1-82B8-95C546EB6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3C8-D935-4A96-935D-25A7344D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D594-6326-4587-ABCE-BAB474026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BDF2-80FA-4DED-A4E1-124A285A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1" y="1066800"/>
            <a:ext cx="43291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3914" y="1066800"/>
            <a:ext cx="43307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3776"/>
            <a:ext cx="8229600" cy="5238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034348"/>
            <a:ext cx="3008313" cy="4007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66586"/>
            <a:ext cx="5486400" cy="4007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6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5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675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5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300"/>
            </a:p>
          </p:txBody>
        </p:sp>
      </p:grpSp>
      <p:sp>
        <p:nvSpPr>
          <p:cNvPr id="102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1028" name="Group 20"/>
          <p:cNvGrpSpPr>
            <a:grpSpLocks/>
          </p:cNvGrpSpPr>
          <p:nvPr userDrawn="1"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1034" name="Rectangle 21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35" name="Rectangle 22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9" name="Rectangle 23">
            <a:hlinkClick r:id="rId17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30" name="Picture 24" descr="Парус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1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1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33" name="Rectangle 32"/>
          <p:cNvSpPr>
            <a:spLocks noChangeArrowheads="1"/>
          </p:cNvSpPr>
          <p:nvPr userDrawn="1"/>
        </p:nvSpPr>
        <p:spPr bwMode="blackWhite">
          <a:xfrm>
            <a:off x="0" y="914400"/>
            <a:ext cx="2057400" cy="5943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1" lang="ru-R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2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  <p:sldLayoutId id="2147484438" r:id="rId13"/>
    <p:sldLayoutId id="2147484439" r:id="rId14"/>
    <p:sldLayoutId id="2147484440" r:id="rId15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20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6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1300"/>
              </a:p>
            </p:txBody>
          </p:sp>
          <p:sp>
            <p:nvSpPr>
              <p:cNvPr id="156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18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6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1300"/>
            </a:p>
          </p:txBody>
        </p:sp>
      </p:grpSp>
      <p:sp>
        <p:nvSpPr>
          <p:cNvPr id="2051" name="Rectangle 11"/>
          <p:cNvSpPr>
            <a:spLocks noChangeArrowheads="1"/>
          </p:cNvSpPr>
          <p:nvPr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685800" y="838200"/>
            <a:ext cx="8458200" cy="76200"/>
            <a:chOff x="1920" y="849"/>
            <a:chExt cx="4992" cy="63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920" y="849"/>
              <a:ext cx="4992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white">
            <a:xfrm>
              <a:off x="1920" y="863"/>
              <a:ext cx="4992" cy="49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ru-RU" sz="18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15">
            <a:hlinkClick r:id="rId13" action="ppaction://hlinksldjump"/>
          </p:cNvPr>
          <p:cNvSpPr>
            <a:spLocks noChangeArrowheads="1"/>
          </p:cNvSpPr>
          <p:nvPr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4" name="Picture 16" descr="Пару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1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9088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669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1" y="1066800"/>
            <a:ext cx="88122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57" name="Rectangle 19"/>
          <p:cNvSpPr>
            <a:spLocks noChangeArrowheads="1"/>
          </p:cNvSpPr>
          <p:nvPr userDrawn="1"/>
        </p:nvSpPr>
        <p:spPr bwMode="blackWhite">
          <a:xfrm>
            <a:off x="685800" y="0"/>
            <a:ext cx="8458200" cy="2286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0" rIns="92075" bIns="46038"/>
          <a:lstStyle/>
          <a:p>
            <a:pPr algn="r"/>
            <a:r>
              <a:rPr lang="ru-RU" sz="1400" i="1">
                <a:solidFill>
                  <a:srgbClr val="FFFF99"/>
                </a:solidFill>
                <a:latin typeface="Times New Roman" pitchFamily="18" charset="0"/>
              </a:rPr>
              <a:t>Комплексная система управления</a:t>
            </a:r>
          </a:p>
        </p:txBody>
      </p:sp>
      <p:sp>
        <p:nvSpPr>
          <p:cNvPr id="2058" name="Rectangle 20">
            <a:hlinkClick r:id="rId13" action="ppaction://hlinksldjump"/>
          </p:cNvPr>
          <p:cNvSpPr>
            <a:spLocks noChangeArrowheads="1"/>
          </p:cNvSpPr>
          <p:nvPr userDrawn="1"/>
        </p:nvSpPr>
        <p:spPr bwMode="blackWhite">
          <a:xfrm>
            <a:off x="0" y="0"/>
            <a:ext cx="685800" cy="914400"/>
          </a:xfrm>
          <a:prstGeom prst="rect">
            <a:avLst/>
          </a:prstGeom>
          <a:solidFill>
            <a:srgbClr val="0033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 sz="1600" b="0" i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9" name="Picture 21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1" y="76200"/>
            <a:ext cx="539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Парус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864" y="152400"/>
            <a:ext cx="2578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5150125-F23F-493E-9EF2-F4900D84A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E49EA375-262C-48C1-A33C-E6D7F58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7315200" cy="19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0" dirty="0" smtClean="0">
                <a:solidFill>
                  <a:srgbClr val="003C69"/>
                </a:solidFill>
                <a:latin typeface="+mn-lt"/>
                <a:cs typeface="Tahoma" pitchFamily="34" charset="0"/>
              </a:rPr>
              <a:t>Современная цифровая платформа для управления лекарственным </a:t>
            </a:r>
            <a:r>
              <a:rPr lang="ru-RU" sz="2800" b="0" dirty="0">
                <a:solidFill>
                  <a:srgbClr val="003C69"/>
                </a:solidFill>
                <a:latin typeface="+mn-lt"/>
                <a:cs typeface="Tahoma" pitchFamily="34" charset="0"/>
              </a:rPr>
              <a:t>обеспечением в </a:t>
            </a:r>
            <a:r>
              <a:rPr lang="ru-RU" sz="2800" b="0" dirty="0" smtClean="0">
                <a:solidFill>
                  <a:srgbClr val="003C69"/>
                </a:solidFill>
                <a:latin typeface="+mn-lt"/>
                <a:cs typeface="Tahoma" pitchFamily="34" charset="0"/>
              </a:rPr>
              <a:t>медицинской организации</a:t>
            </a:r>
            <a:endParaRPr lang="en-US" sz="2800" b="0" dirty="0">
              <a:solidFill>
                <a:srgbClr val="003C69"/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5816" y="4724400"/>
            <a:ext cx="518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spcBef>
                <a:spcPct val="50000"/>
              </a:spcBef>
              <a:defRPr sz="2800" b="0">
                <a:solidFill>
                  <a:srgbClr val="003C69"/>
                </a:solidFill>
                <a:latin typeface="Myriad Pro" pitchFamily="34" charset="0"/>
                <a:cs typeface="Tahoma" pitchFamily="34" charset="0"/>
              </a:defRPr>
            </a:lvl1pPr>
          </a:lstStyle>
          <a:p>
            <a:r>
              <a:rPr lang="ru-RU" sz="2000" dirty="0" err="1">
                <a:latin typeface="+mn-lt"/>
              </a:rPr>
              <a:t>Кислицкий</a:t>
            </a:r>
            <a:r>
              <a:rPr lang="ru-RU" sz="2000" dirty="0">
                <a:latin typeface="+mn-lt"/>
              </a:rPr>
              <a:t> Ю.Ф.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Корпорация «Парус»</a:t>
            </a:r>
            <a:br>
              <a:rPr lang="ru-RU" sz="2000" dirty="0">
                <a:latin typeface="+mn-lt"/>
              </a:rPr>
            </a:br>
            <a:r>
              <a:rPr lang="ru-RU" sz="2000" dirty="0" err="1" smtClean="0">
                <a:latin typeface="+mn-lt"/>
              </a:rPr>
              <a:t>зам.руководителя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департамента маркетинга и 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247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800" b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0" y="1066800"/>
            <a:ext cx="373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Электронная </a:t>
            </a:r>
            <a:r>
              <a:rPr lang="ru-RU" sz="2000" b="0" i="1" dirty="0"/>
              <a:t>подпись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ru-RU" sz="2000" b="0" i="1" dirty="0"/>
              <a:t>Встроенная аналитика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ru-RU" sz="2000" b="0" i="1" dirty="0"/>
              <a:t>Поддержка мобильных устройств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057400" y="0"/>
            <a:ext cx="5867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возможности платформы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4" descr="C:\_D\COMMON\DownLoa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55626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3"/>
          <p:cNvGrpSpPr/>
          <p:nvPr/>
        </p:nvGrpSpPr>
        <p:grpSpPr>
          <a:xfrm>
            <a:off x="5257800" y="3581400"/>
            <a:ext cx="3774831" cy="2514600"/>
            <a:chOff x="2133600" y="895350"/>
            <a:chExt cx="5715000" cy="38862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390" t="3629" r="8830" b="3824"/>
            <a:stretch>
              <a:fillRect/>
            </a:stretch>
          </p:blipFill>
          <p:spPr bwMode="auto">
            <a:xfrm>
              <a:off x="2133600" y="895350"/>
              <a:ext cx="57150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8" r="33477" b="8114"/>
            <a:stretch>
              <a:fillRect/>
            </a:stretch>
          </p:blipFill>
          <p:spPr>
            <a:xfrm>
              <a:off x="2510391" y="1657351"/>
              <a:ext cx="4997015" cy="2478358"/>
            </a:xfrm>
            <a:prstGeom prst="rect">
              <a:avLst/>
            </a:prstGeom>
            <a:noFill/>
            <a:ln w="15875" cap="rnd">
              <a:noFill/>
              <a:round/>
            </a:ln>
            <a:effectLst>
              <a:outerShdw blurRad="381000" dist="127000" algn="ctr" rotWithShape="0">
                <a:prstClr val="black">
                  <a:alpha val="79000"/>
                </a:prstClr>
              </a:outerShd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19600"/>
            <a:ext cx="2512200" cy="1832429"/>
          </a:xfrm>
          <a:prstGeom prst="rect">
            <a:avLst/>
          </a:prstGeom>
          <a:solidFill>
            <a:srgbClr val="DDF0FF"/>
          </a:solidFill>
        </p:spPr>
      </p:pic>
    </p:spTree>
    <p:extLst>
      <p:ext uri="{BB962C8B-B14F-4D97-AF65-F5344CB8AC3E}">
        <p14:creationId xmlns:p14="http://schemas.microsoft.com/office/powerpoint/2010/main" val="9025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16281" y="31810"/>
            <a:ext cx="8242179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успешных проектов по организации процессов лекарственного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обеспечения. Рязанская область  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09510"/>
            <a:ext cx="5266306" cy="3227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66800"/>
            <a:ext cx="3657600" cy="5029200"/>
          </a:xfrm>
          <a:prstGeom prst="rect">
            <a:avLst/>
          </a:prstGeom>
        </p:spPr>
      </p:pic>
      <p:sp>
        <p:nvSpPr>
          <p:cNvPr id="7" name="Прямоугольник: скругленные углы 2"/>
          <p:cNvSpPr/>
          <p:nvPr/>
        </p:nvSpPr>
        <p:spPr>
          <a:xfrm>
            <a:off x="228600" y="3886200"/>
            <a:ext cx="4572000" cy="220980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rgbClr val="FFC000"/>
                </a:gs>
                <a:gs pos="51000">
                  <a:srgbClr val="FFC000"/>
                </a:gs>
                <a:gs pos="96250">
                  <a:srgbClr val="3366FF"/>
                </a:gs>
                <a:gs pos="63000">
                  <a:srgbClr val="3366FF"/>
                </a:gs>
              </a:gsLst>
              <a:lin ang="6000000" scaled="0"/>
              <a:tileRect/>
            </a:gradFill>
          </a:ln>
          <a:effectLst>
            <a:outerShdw blurRad="165100" sx="102000" sy="102000" algn="ctr" rotWithShape="0">
              <a:srgbClr val="3366FF">
                <a:alpha val="54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rgbClr val="033F6E"/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200" dirty="0">
              <a:solidFill>
                <a:srgbClr val="033F6E"/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200" dirty="0">
                <a:solidFill>
                  <a:srgbClr val="033F6E"/>
                </a:solidFill>
                <a:latin typeface="Candara" panose="020E0502030303020204" pitchFamily="34" charset="0"/>
              </a:rPr>
              <a:t>Подсистема </a:t>
            </a:r>
            <a:r>
              <a:rPr lang="ru-RU" sz="1200" dirty="0" smtClean="0">
                <a:solidFill>
                  <a:srgbClr val="033F6E"/>
                </a:solidFill>
                <a:latin typeface="Candara" panose="020E0502030303020204" pitchFamily="34" charset="0"/>
              </a:rPr>
              <a:t>«Управление государственными и муниципальными закупками» разработана для сбора, анализа и хранения потребностей ЛПУ в лекарственных средствах и медицинских изделиях, согласования заявок на аукционы с проверкой необходимой документации, контроля закупочных цен, ведения единого регионального закупочного номенклатора, планирования финансовых затрат, а также сбора их фактических значений, формирования различных отчетных форм.</a:t>
            </a:r>
            <a:endParaRPr lang="ru-RU" sz="1200" dirty="0">
              <a:solidFill>
                <a:srgbClr val="033F6E"/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30000"/>
              </a:lnSpc>
            </a:pPr>
            <a:endParaRPr lang="ru-RU" sz="1200" dirty="0">
              <a:solidFill>
                <a:srgbClr val="033F6E"/>
              </a:solidFill>
              <a:latin typeface="Candara" panose="020E0502030303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200" dirty="0">
              <a:solidFill>
                <a:srgbClr val="033F6E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16281" y="31810"/>
            <a:ext cx="8242179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успешных проектов по организации процессов лекарственного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обеспечения. Рязанская область  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625312" cy="53007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8382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Региональная система «Управление льготным лекарственным обеспечением»</a:t>
            </a:r>
          </a:p>
        </p:txBody>
      </p:sp>
    </p:spTree>
    <p:extLst>
      <p:ext uri="{BB962C8B-B14F-4D97-AF65-F5344CB8AC3E}">
        <p14:creationId xmlns:p14="http://schemas.microsoft.com/office/powerpoint/2010/main" val="109438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5791200" cy="44173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235"/>
            <a:ext cx="8242179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успешных проектов по организации процессов лекарственного обеспечения. Кемеровская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  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К единой информационной системе подключено 180 медицинских организаций (около 7 тыс. рабочих мест)  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9144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С момента начала эксплуатации единой информационной системы: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зарегистрировано более 70 тыс. наименований единого классификатора ТРУ;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</a:rPr>
              <a:t>обработано более 200 тыс. договоров на закупки медицинских организаций на сумму около 30 </a:t>
            </a:r>
            <a:r>
              <a:rPr lang="ru-RU" sz="1600" dirty="0" err="1" smtClean="0">
                <a:solidFill>
                  <a:srgbClr val="0070C0"/>
                </a:solidFill>
              </a:rPr>
              <a:t>млрд.руб</a:t>
            </a:r>
            <a:r>
              <a:rPr lang="ru-RU" sz="1600" dirty="0" smtClean="0">
                <a:solidFill>
                  <a:srgbClr val="0070C0"/>
                </a:solidFill>
              </a:rPr>
              <a:t>.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C:\Users\krutskih\Dropbox\Скриншоты\Скриншот 2018-06-04 16.27.48.png"/>
          <p:cNvPicPr>
            <a:picLocks noChangeAspect="1" noChangeArrowheads="1"/>
          </p:cNvPicPr>
          <p:nvPr/>
        </p:nvPicPr>
        <p:blipFill>
          <a:blip r:embed="rId3" cstate="print"/>
          <a:srcRect l="20000" t="14444" r="40833" b="7037"/>
          <a:stretch>
            <a:fillRect/>
          </a:stretch>
        </p:blipFill>
        <p:spPr bwMode="auto">
          <a:xfrm>
            <a:off x="304800" y="914400"/>
            <a:ext cx="4698521" cy="5298332"/>
          </a:xfrm>
          <a:prstGeom prst="rect">
            <a:avLst/>
          </a:prstGeom>
          <a:noFill/>
          <a:ln w="3175">
            <a:solidFill>
              <a:schemeClr val="accent3">
                <a:lumMod val="65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-5179" y="9617"/>
            <a:ext cx="8242179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успешных проектов по организации процессов лекарственного обеспечения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Республика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Башкортостан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9144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К единой информационной системе подключено 160 медицинских организаций (от 2 до 10 рабочих мест на организацию в зависимости от её размера)  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971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</a:rPr>
              <a:t>С момента начала эксплуатации единой информационной системы обработано около 37360 приходных товарных документов на ЛП и ИМН на сумму 2,8 млрд. руб.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Myriad Pro" pitchFamily="34" charset="0"/>
              </a:rPr>
              <a:t>СПАСИБО ЗА ВНИМАНИЕ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3C69"/>
                </a:solidFill>
                <a:latin typeface="Myriad Pro" pitchFamily="34" charset="0"/>
              </a:rPr>
              <a:t>«</a:t>
            </a:r>
            <a:r>
              <a:rPr lang="ru-RU" sz="1400" dirty="0">
                <a:solidFill>
                  <a:srgbClr val="003C69"/>
                </a:solidFill>
                <a:latin typeface="Myriad Pro" pitchFamily="34" charset="0"/>
              </a:rPr>
              <a:t>Корпорация </a:t>
            </a:r>
            <a:r>
              <a:rPr lang="ru-RU" sz="1400" dirty="0" smtClean="0">
                <a:solidFill>
                  <a:srgbClr val="003C69"/>
                </a:solidFill>
                <a:latin typeface="Myriad Pro" pitchFamily="34" charset="0"/>
              </a:rPr>
              <a:t>ПАРУС», </a:t>
            </a:r>
            <a:endParaRPr lang="ru-RU" sz="1400" dirty="0">
              <a:solidFill>
                <a:srgbClr val="003C69"/>
              </a:solidFill>
              <a:latin typeface="Myriad Pro" pitchFamily="34" charset="0"/>
            </a:endParaRPr>
          </a:p>
          <a:p>
            <a:pPr algn="ctr"/>
            <a:r>
              <a:rPr lang="ru-RU" sz="1400" dirty="0">
                <a:solidFill>
                  <a:srgbClr val="003C69"/>
                </a:solidFill>
                <a:latin typeface="Myriad Pro" pitchFamily="34" charset="0"/>
              </a:rPr>
              <a:t>129366, Москва, ул. Ярославская, д.10 корп.4, </a:t>
            </a:r>
          </a:p>
          <a:p>
            <a:pPr algn="ctr"/>
            <a:r>
              <a:rPr lang="ru-RU" sz="1400" dirty="0">
                <a:solidFill>
                  <a:srgbClr val="003C69"/>
                </a:solidFill>
                <a:latin typeface="Myriad Pro" pitchFamily="34" charset="0"/>
              </a:rPr>
              <a:t>(495) </a:t>
            </a:r>
            <a:r>
              <a:rPr lang="ru-RU" sz="1400" dirty="0" smtClean="0">
                <a:solidFill>
                  <a:srgbClr val="003C69"/>
                </a:solidFill>
                <a:latin typeface="Myriad Pro" pitchFamily="34" charset="0"/>
              </a:rPr>
              <a:t>617-42-22</a:t>
            </a:r>
            <a:endParaRPr lang="ru-RU" sz="1400" dirty="0">
              <a:solidFill>
                <a:srgbClr val="003C69"/>
              </a:solidFill>
              <a:latin typeface="Myriad Pro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0" y="472514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3C69"/>
                </a:solidFill>
                <a:latin typeface="Myriad Pro" pitchFamily="34" charset="0"/>
              </a:rPr>
              <a:t>office@parus.com</a:t>
            </a:r>
            <a:endParaRPr lang="en-US" sz="1100" dirty="0">
              <a:solidFill>
                <a:srgbClr val="003C69"/>
              </a:solidFill>
              <a:latin typeface="Myriad Pro" pitchFamily="34" charset="0"/>
            </a:endParaRPr>
          </a:p>
          <a:p>
            <a:pPr algn="ctr"/>
            <a:r>
              <a:rPr lang="en-US" sz="1100" dirty="0">
                <a:solidFill>
                  <a:srgbClr val="003C69"/>
                </a:solidFill>
                <a:latin typeface="Myriad Pro" pitchFamily="34" charset="0"/>
              </a:rPr>
              <a:t>www.parus.com</a:t>
            </a:r>
            <a:endParaRPr lang="ru-RU" sz="1100" dirty="0">
              <a:solidFill>
                <a:srgbClr val="003C69"/>
              </a:solidFill>
              <a:latin typeface="Myriad Pro" pitchFamily="34" charset="0"/>
            </a:endParaRP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05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Облако 63"/>
          <p:cNvSpPr/>
          <p:nvPr/>
        </p:nvSpPr>
        <p:spPr>
          <a:xfrm>
            <a:off x="6886692" y="962101"/>
            <a:ext cx="2028707" cy="84791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верх/вниз 67"/>
          <p:cNvSpPr/>
          <p:nvPr/>
        </p:nvSpPr>
        <p:spPr>
          <a:xfrm>
            <a:off x="3505201" y="4343400"/>
            <a:ext cx="228600" cy="1250576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321901" y="914400"/>
            <a:ext cx="4319073" cy="155537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0"/>
            <a:ext cx="5858696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Процессы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лекарственного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в медицинской организации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17463" y="926179"/>
            <a:ext cx="5371552" cy="5105400"/>
            <a:chOff x="2447479" y="1920110"/>
            <a:chExt cx="4152352" cy="4057442"/>
          </a:xfrm>
        </p:grpSpPr>
        <p:sp>
          <p:nvSpPr>
            <p:cNvPr id="31" name="Полилиния 30"/>
            <p:cNvSpPr/>
            <p:nvPr/>
          </p:nvSpPr>
          <p:spPr>
            <a:xfrm>
              <a:off x="4761400" y="1920110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32" name="Круговая стрелка 31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7998188"/>
                <a:gd name="adj4" fmla="val 17317720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5520332" y="2285593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34" name="Круговая стрелка 33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9568162"/>
                <a:gd name="adj4" fmla="val 18965262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7692"/>
                <a:alphaOff val="0"/>
              </a:schemeClr>
            </a:fillRef>
            <a:effectRef idx="3">
              <a:schemeClr val="accent3">
                <a:hueOff val="0"/>
                <a:satOff val="0"/>
                <a:lumOff val="-76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6045530" y="2944169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36" name="Круговая стрелка 35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21158034"/>
                <a:gd name="adj4" fmla="val 20418453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15385"/>
                <a:alphaOff val="0"/>
              </a:schemeClr>
            </a:fillRef>
            <a:effectRef idx="3">
              <a:schemeClr val="accent3">
                <a:hueOff val="0"/>
                <a:satOff val="0"/>
                <a:lumOff val="-153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6232970" y="3765401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38" name="Круговая стрелка 37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073266"/>
                <a:gd name="adj4" fmla="val 333684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23077"/>
                <a:alphaOff val="0"/>
              </a:schemeClr>
            </a:fillRef>
            <a:effectRef idx="3">
              <a:schemeClr val="accent3">
                <a:hueOff val="0"/>
                <a:satOff val="0"/>
                <a:lumOff val="-230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6045530" y="4586632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40" name="Круговая стрелка 39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2526456"/>
                <a:gd name="adj4" fmla="val 1923556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30769"/>
                <a:alphaOff val="0"/>
              </a:schemeClr>
            </a:fillRef>
            <a:effectRef idx="3">
              <a:schemeClr val="accent3">
                <a:hueOff val="0"/>
                <a:satOff val="0"/>
                <a:lumOff val="-307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Полилиния 40"/>
            <p:cNvSpPr/>
            <p:nvPr/>
          </p:nvSpPr>
          <p:spPr>
            <a:xfrm>
              <a:off x="5520332" y="5245209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42" name="Круговая стрелка 41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4173999"/>
                <a:gd name="adj4" fmla="val 3493531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38462"/>
                <a:alphaOff val="0"/>
              </a:schemeClr>
            </a:fillRef>
            <a:effectRef idx="3">
              <a:schemeClr val="accent3">
                <a:hueOff val="0"/>
                <a:satOff val="0"/>
                <a:lumOff val="-384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олилиния 42"/>
            <p:cNvSpPr/>
            <p:nvPr/>
          </p:nvSpPr>
          <p:spPr>
            <a:xfrm>
              <a:off x="4761400" y="5610691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44" name="Круговая стрелка 43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5724672"/>
                <a:gd name="adj4" fmla="val 4967046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46154"/>
                <a:alphaOff val="0"/>
              </a:schemeClr>
            </a:fillRef>
            <a:effectRef idx="3">
              <a:schemeClr val="accent3">
                <a:hueOff val="0"/>
                <a:satOff val="0"/>
                <a:lumOff val="-461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олилиния 44"/>
            <p:cNvSpPr/>
            <p:nvPr/>
          </p:nvSpPr>
          <p:spPr>
            <a:xfrm>
              <a:off x="3919049" y="5610691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  <p:sp>
          <p:nvSpPr>
            <p:cNvPr id="46" name="Круговая стрелка 45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7198188"/>
                <a:gd name="adj4" fmla="val 6517720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53846"/>
                <a:alphaOff val="0"/>
              </a:schemeClr>
            </a:fillRef>
            <a:effectRef idx="3">
              <a:schemeClr val="accent3">
                <a:hueOff val="0"/>
                <a:satOff val="0"/>
                <a:lumOff val="-538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олилиния 46"/>
            <p:cNvSpPr/>
            <p:nvPr/>
          </p:nvSpPr>
          <p:spPr>
            <a:xfrm>
              <a:off x="3160117" y="5245209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48" name="Круговая стрелка 47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8768162"/>
                <a:gd name="adj4" fmla="val 8165262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61538"/>
                <a:alphaOff val="0"/>
              </a:schemeClr>
            </a:fillRef>
            <a:effectRef idx="3">
              <a:schemeClr val="accent3">
                <a:hueOff val="0"/>
                <a:satOff val="0"/>
                <a:lumOff val="-615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Полилиния 48"/>
            <p:cNvSpPr/>
            <p:nvPr/>
          </p:nvSpPr>
          <p:spPr>
            <a:xfrm>
              <a:off x="2634920" y="4586632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50" name="Круговая стрелка 49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0358034"/>
                <a:gd name="adj4" fmla="val 9618453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69231"/>
                <a:alphaOff val="0"/>
              </a:schemeClr>
            </a:fillRef>
            <a:effectRef idx="3">
              <a:schemeClr val="accent3">
                <a:hueOff val="0"/>
                <a:satOff val="0"/>
                <a:lumOff val="-692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олилиния 50"/>
            <p:cNvSpPr/>
            <p:nvPr/>
          </p:nvSpPr>
          <p:spPr>
            <a:xfrm>
              <a:off x="2447479" y="3765401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52" name="Круговая стрелка 51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1873266"/>
                <a:gd name="adj4" fmla="val 11133684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76923"/>
                <a:alphaOff val="0"/>
              </a:schemeClr>
            </a:fillRef>
            <a:effectRef idx="3">
              <a:schemeClr val="accent3">
                <a:hueOff val="0"/>
                <a:satOff val="0"/>
                <a:lumOff val="-769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олилиния 52"/>
            <p:cNvSpPr/>
            <p:nvPr/>
          </p:nvSpPr>
          <p:spPr>
            <a:xfrm>
              <a:off x="2634920" y="2944169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54" name="Круговая стрелка 53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3326456"/>
                <a:gd name="adj4" fmla="val 12723556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84615"/>
                <a:alphaOff val="0"/>
              </a:schemeClr>
            </a:fillRef>
            <a:effectRef idx="3">
              <a:schemeClr val="accent3">
                <a:hueOff val="0"/>
                <a:satOff val="0"/>
                <a:lumOff val="-84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олилиния 54"/>
            <p:cNvSpPr/>
            <p:nvPr/>
          </p:nvSpPr>
          <p:spPr>
            <a:xfrm>
              <a:off x="3160117" y="2285593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/>
                <a:t>  </a:t>
              </a:r>
              <a:endParaRPr lang="ru-RU" sz="2300" kern="1200" dirty="0"/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4973999"/>
                <a:gd name="adj4" fmla="val 14293531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92308"/>
                <a:alphaOff val="0"/>
              </a:schemeClr>
            </a:fillRef>
            <a:effectRef idx="3">
              <a:schemeClr val="accent3">
                <a:hueOff val="0"/>
                <a:satOff val="0"/>
                <a:lumOff val="-923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олилиния 56"/>
            <p:cNvSpPr/>
            <p:nvPr/>
          </p:nvSpPr>
          <p:spPr>
            <a:xfrm>
              <a:off x="3919049" y="1920110"/>
              <a:ext cx="366861" cy="366861"/>
            </a:xfrm>
            <a:custGeom>
              <a:avLst/>
              <a:gdLst>
                <a:gd name="connsiteX0" fmla="*/ 0 w 366861"/>
                <a:gd name="connsiteY0" fmla="*/ 0 h 366861"/>
                <a:gd name="connsiteX1" fmla="*/ 366861 w 366861"/>
                <a:gd name="connsiteY1" fmla="*/ 0 h 366861"/>
                <a:gd name="connsiteX2" fmla="*/ 366861 w 366861"/>
                <a:gd name="connsiteY2" fmla="*/ 366861 h 366861"/>
                <a:gd name="connsiteX3" fmla="*/ 0 w 366861"/>
                <a:gd name="connsiteY3" fmla="*/ 366861 h 366861"/>
                <a:gd name="connsiteX4" fmla="*/ 0 w 366861"/>
                <a:gd name="connsiteY4" fmla="*/ 0 h 36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61" h="366861">
                  <a:moveTo>
                    <a:pt x="0" y="0"/>
                  </a:moveTo>
                  <a:lnTo>
                    <a:pt x="366861" y="0"/>
                  </a:lnTo>
                  <a:lnTo>
                    <a:pt x="366861" y="366861"/>
                  </a:lnTo>
                  <a:lnTo>
                    <a:pt x="0" y="3668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  <p:sp>
          <p:nvSpPr>
            <p:cNvPr id="58" name="Круговая стрелка 57"/>
            <p:cNvSpPr/>
            <p:nvPr/>
          </p:nvSpPr>
          <p:spPr>
            <a:xfrm>
              <a:off x="2553410" y="1978586"/>
              <a:ext cx="3940490" cy="3940490"/>
            </a:xfrm>
            <a:prstGeom prst="circularArrow">
              <a:avLst>
                <a:gd name="adj1" fmla="val 1815"/>
                <a:gd name="adj2" fmla="val 108282"/>
                <a:gd name="adj3" fmla="val 16524672"/>
                <a:gd name="adj4" fmla="val 15767046"/>
                <a:gd name="adj5" fmla="val 211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-100000"/>
                <a:alphaOff val="0"/>
              </a:schemeClr>
            </a:fillRef>
            <a:effectRef idx="3">
              <a:schemeClr val="accent3">
                <a:hueOff val="0"/>
                <a:satOff val="0"/>
                <a:lumOff val="-10000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2441239" y="1867912"/>
            <a:ext cx="1998617" cy="420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</a:lstStyle>
          <a:p>
            <a:r>
              <a:rPr lang="ru-RU" sz="1200" b="0" dirty="0">
                <a:solidFill>
                  <a:schemeClr val="tx1"/>
                </a:solidFill>
              </a:rPr>
              <a:t>Региональная система государственных закупок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8951" y="1432616"/>
            <a:ext cx="3075581" cy="48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Федеральная система государственных закупок (</a:t>
            </a:r>
            <a:r>
              <a:rPr lang="ru-RU" b="1" dirty="0"/>
              <a:t>ЕИС</a:t>
            </a:r>
            <a:r>
              <a:rPr lang="ru-RU" dirty="0" smtClean="0"/>
              <a:t>) </a:t>
            </a:r>
            <a:r>
              <a:rPr lang="en-US" b="1" dirty="0" smtClean="0"/>
              <a:t>www.zakupki.gov.ru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8901" y="3352800"/>
            <a:ext cx="1752600" cy="914399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dirty="0" smtClean="0"/>
              <a:t>ПАРУС «Закупка ЛП и ИМН»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3505200"/>
            <a:ext cx="1828801" cy="762000"/>
          </a:xfrm>
          <a:prstGeom prst="rect">
            <a:avLst/>
          </a:prstGeom>
          <a:solidFill>
            <a:srgbClr val="FFE285">
              <a:alpha val="5882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dirty="0" smtClean="0"/>
              <a:t>Медицинская Информационная Система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72929" y="2306427"/>
            <a:ext cx="1676401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Государственный контракт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17084" y="5697714"/>
            <a:ext cx="2357829" cy="533400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ru-RU" sz="1600" dirty="0" smtClean="0"/>
              <a:t>ПАРУС «Управление </a:t>
            </a:r>
            <a:r>
              <a:rPr lang="ru-RU" sz="1600" dirty="0"/>
              <a:t>запасами  ЛП и </a:t>
            </a:r>
            <a:r>
              <a:rPr lang="ru-RU" sz="1600" dirty="0" smtClean="0"/>
              <a:t>ИМН»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780796" y="4632451"/>
            <a:ext cx="1685761" cy="7000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Наличие и использование ЛП и ИМН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1000" y="4648200"/>
            <a:ext cx="2133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Прогноз потребности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1066800"/>
            <a:ext cx="1295400" cy="42836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ФГИС МДЛП</a:t>
            </a:r>
            <a:endParaRPr lang="ru-RU" dirty="0"/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7924800" y="1600200"/>
            <a:ext cx="256581" cy="1631576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952999" y="3505200"/>
            <a:ext cx="1804081" cy="762000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ПАРУС «Учёт </a:t>
            </a:r>
            <a:r>
              <a:rPr lang="ru-RU" dirty="0"/>
              <a:t>государственных </a:t>
            </a:r>
            <a:r>
              <a:rPr lang="ru-RU" dirty="0" smtClean="0"/>
              <a:t>контрактов»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162800" y="3352800"/>
            <a:ext cx="1752600" cy="990600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ПАРУС «Учёт маркированных </a:t>
            </a:r>
            <a:r>
              <a:rPr lang="ru-RU" dirty="0"/>
              <a:t>лекарственных </a:t>
            </a:r>
            <a:r>
              <a:rPr lang="ru-RU" dirty="0" smtClean="0"/>
              <a:t>препаратов»</a:t>
            </a:r>
            <a:endParaRPr lang="ru-RU" dirty="0"/>
          </a:p>
        </p:txBody>
      </p:sp>
      <p:sp>
        <p:nvSpPr>
          <p:cNvPr id="66" name="Стрелка углом 65"/>
          <p:cNvSpPr/>
          <p:nvPr/>
        </p:nvSpPr>
        <p:spPr>
          <a:xfrm rot="10800000">
            <a:off x="4571997" y="4446750"/>
            <a:ext cx="3428999" cy="1801650"/>
          </a:xfrm>
          <a:prstGeom prst="bentArrow">
            <a:avLst>
              <a:gd name="adj1" fmla="val 4721"/>
              <a:gd name="adj2" fmla="val 7029"/>
              <a:gd name="adj3" fmla="val 23252"/>
              <a:gd name="adj4" fmla="val 4817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913753" y="5348212"/>
            <a:ext cx="1287729" cy="6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Поставка ЛП и ИМН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342" y="2219201"/>
            <a:ext cx="1543050" cy="3604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Объект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4084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0"/>
            <a:ext cx="6115002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Современная цифровая платформа для медицинской организации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14400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Возможности программной платформы ПАРУС для </a:t>
            </a:r>
            <a:r>
              <a:rPr lang="ru-RU" sz="2000" dirty="0" err="1" smtClean="0">
                <a:solidFill>
                  <a:srgbClr val="002060"/>
                </a:solidFill>
              </a:rPr>
              <a:t>цифровизации</a:t>
            </a:r>
            <a:r>
              <a:rPr lang="ru-RU" sz="2000" dirty="0" smtClean="0">
                <a:solidFill>
                  <a:srgbClr val="002060"/>
                </a:solidFill>
              </a:rPr>
              <a:t> управления лекарственным обеспечением в медицинской организации</a:t>
            </a:r>
          </a:p>
          <a:p>
            <a:pPr algn="ctr"/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b="0" dirty="0" smtClean="0"/>
              <a:t>Взаимодействие с внешней средой: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Поддержка работы с ЕСКЛП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Взаимодействие с ЕИС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Информационный обмен с ГИС МДЛП</a:t>
            </a:r>
          </a:p>
          <a:p>
            <a:pPr marL="342900" indent="-342900">
              <a:buAutoNum type="arabicPeriod"/>
            </a:pPr>
            <a:r>
              <a:rPr lang="ru-RU" sz="2000" b="0" dirty="0" smtClean="0"/>
              <a:t>Внутренняя организация процессов: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Синхронизация процессов «Планирование ФХД» и «Планирование закупки ЛП и ИМН»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Информационный обмен с МИС в части использования ЛП и ИМН</a:t>
            </a:r>
          </a:p>
          <a:p>
            <a:pPr marL="342900" indent="-342900">
              <a:buAutoNum type="arabicPeriod"/>
            </a:pPr>
            <a:r>
              <a:rPr lang="ru-RU" sz="2000" b="0" dirty="0" smtClean="0"/>
              <a:t>Специальные программные инструменты: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Электронная подпись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Встроенная аналитика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b="0" i="1" dirty="0" smtClean="0"/>
              <a:t>Поддержка мобильных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5069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rot="5400000">
            <a:off x="840465" y="3289744"/>
            <a:ext cx="2384947" cy="2933838"/>
          </a:xfrm>
          <a:prstGeom prst="rect">
            <a:avLst/>
          </a:prstGeom>
          <a:solidFill>
            <a:srgbClr val="A7D7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0"/>
            <a:ext cx="4514802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работы с ЕСКЛП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8839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2.Поддерживается автоматизированный регламент обновления ЕСКЛП с </a:t>
            </a:r>
            <a:r>
              <a:rPr lang="en-US" sz="1600" b="0" dirty="0" smtClean="0"/>
              <a:t>FTP-</a:t>
            </a:r>
            <a:r>
              <a:rPr lang="ru-RU" sz="1600" b="0" dirty="0" smtClean="0"/>
              <a:t>сервера ЕИС (более 45 тыс. наименований):</a:t>
            </a:r>
            <a:endParaRPr lang="ru-RU" sz="1600" b="0" dirty="0"/>
          </a:p>
          <a:p>
            <a:r>
              <a:rPr lang="ru-RU" sz="1600" b="0" dirty="0"/>
              <a:t>• </a:t>
            </a:r>
            <a:r>
              <a:rPr lang="ru-RU" sz="1400" b="0" dirty="0"/>
              <a:t>ежемесячная (1-го числа в 23:30) полная выгрузка актуального </a:t>
            </a:r>
            <a:r>
              <a:rPr lang="ru-RU" sz="1400" b="0" dirty="0" smtClean="0"/>
              <a:t>состояния ЕСКЛП;</a:t>
            </a:r>
          </a:p>
          <a:p>
            <a:r>
              <a:rPr lang="ru-RU" sz="1400" b="0" dirty="0"/>
              <a:t>• </a:t>
            </a:r>
            <a:r>
              <a:rPr lang="ru-RU" sz="1400" b="0" dirty="0" smtClean="0"/>
              <a:t>ежедневная </a:t>
            </a:r>
            <a:r>
              <a:rPr lang="ru-RU" sz="1400" b="0" dirty="0"/>
              <a:t>(1-31 числа в 23:30) инкрементальная выгрузка </a:t>
            </a:r>
            <a:r>
              <a:rPr lang="ru-RU" sz="1400" b="0" dirty="0" smtClean="0"/>
              <a:t>изменений </a:t>
            </a:r>
            <a:r>
              <a:rPr lang="ru-RU" sz="1400" b="0" dirty="0"/>
              <a:t>состояния </a:t>
            </a:r>
            <a:r>
              <a:rPr lang="ru-RU" sz="1400" b="0" dirty="0" smtClean="0"/>
              <a:t>ЕСКЛП;</a:t>
            </a:r>
            <a:endParaRPr lang="ru-RU" sz="1400" b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4852" y="4192385"/>
            <a:ext cx="629752" cy="347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МНН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4252" y="4186198"/>
            <a:ext cx="471938" cy="353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ЛФ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4597" y="4186198"/>
            <a:ext cx="586950" cy="353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АТХ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87617" y="4840621"/>
            <a:ext cx="1044150" cy="3967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Узел СМНН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12" idx="2"/>
            <a:endCxn id="53" idx="0"/>
          </p:cNvCxnSpPr>
          <p:nvPr/>
        </p:nvCxnSpPr>
        <p:spPr>
          <a:xfrm flipH="1">
            <a:off x="2009692" y="4540085"/>
            <a:ext cx="36" cy="300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53" idx="1"/>
          </p:cNvCxnSpPr>
          <p:nvPr/>
        </p:nvCxnSpPr>
        <p:spPr>
          <a:xfrm rot="16200000" flipH="1">
            <a:off x="1164960" y="4716345"/>
            <a:ext cx="483332" cy="16198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99045" y="5003241"/>
            <a:ext cx="629752" cy="347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ФТГ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93375" y="5497284"/>
            <a:ext cx="1234071" cy="3777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err="1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Референтные</a:t>
            </a:r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цены СМНН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44" idx="3"/>
            <a:endCxn id="53" idx="1"/>
          </p:cNvCxnSpPr>
          <p:nvPr/>
        </p:nvCxnSpPr>
        <p:spPr>
          <a:xfrm flipV="1">
            <a:off x="1228797" y="5039002"/>
            <a:ext cx="258820" cy="13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41"/>
          <p:cNvCxnSpPr>
            <a:stCxn id="13" idx="2"/>
            <a:endCxn id="53" idx="3"/>
          </p:cNvCxnSpPr>
          <p:nvPr/>
        </p:nvCxnSpPr>
        <p:spPr>
          <a:xfrm rot="5400000">
            <a:off x="2341536" y="4730316"/>
            <a:ext cx="498917" cy="11845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3" idx="2"/>
            <a:endCxn id="49" idx="0"/>
          </p:cNvCxnSpPr>
          <p:nvPr/>
        </p:nvCxnSpPr>
        <p:spPr>
          <a:xfrm>
            <a:off x="2009692" y="5237382"/>
            <a:ext cx="719" cy="259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9029" y="3564190"/>
            <a:ext cx="256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ПАРУС «Закупка ЛП и ИМН»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4711414" y="2196816"/>
            <a:ext cx="3531172" cy="4267200"/>
          </a:xfrm>
          <a:prstGeom prst="rect">
            <a:avLst/>
          </a:prstGeom>
          <a:solidFill>
            <a:srgbClr val="A7D7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19600" y="2667000"/>
            <a:ext cx="4038600" cy="1295400"/>
          </a:xfrm>
          <a:prstGeom prst="rect">
            <a:avLst/>
          </a:prstGeom>
          <a:solidFill>
            <a:srgbClr val="A7D7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ПАРУС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«Бухгалтерский учёт»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«Учёт </a:t>
            </a:r>
            <a:r>
              <a:rPr lang="ru-RU" sz="1600" dirty="0" smtClean="0">
                <a:solidFill>
                  <a:schemeClr val="tx1"/>
                </a:solidFill>
              </a:rPr>
              <a:t>государственных контрактов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«Управление запасами ЛП и ИМН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600" dirty="0">
                <a:solidFill>
                  <a:schemeClr val="tx1"/>
                </a:solidFill>
              </a:rPr>
              <a:t> «Учёт маркированных </a:t>
            </a:r>
            <a:r>
              <a:rPr lang="ru-RU" sz="1600" dirty="0" smtClean="0">
                <a:solidFill>
                  <a:schemeClr val="tx1"/>
                </a:solidFill>
              </a:rPr>
              <a:t>ЛП»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07" name="Прямая соединительная линия 93"/>
          <p:cNvCxnSpPr>
            <a:stCxn id="53" idx="3"/>
            <a:endCxn id="34" idx="1"/>
          </p:cNvCxnSpPr>
          <p:nvPr/>
        </p:nvCxnSpPr>
        <p:spPr>
          <a:xfrm flipV="1">
            <a:off x="2531767" y="5029200"/>
            <a:ext cx="3107033" cy="9802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2400" y="9906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1.Единый справочник ЛП на платформе ПАРУС (используется всеми подсистемами</a:t>
            </a:r>
            <a:r>
              <a:rPr lang="ru-RU" sz="1600" b="0" dirty="0" smtClean="0"/>
              <a:t>).</a:t>
            </a:r>
            <a:endParaRPr lang="ru-RU" sz="1600" b="0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5638800" y="4800600"/>
            <a:ext cx="2204146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Каталог лекарственных препаратов</a:t>
            </a:r>
            <a:endParaRPr lang="ru-RU" sz="14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0" y="5562600"/>
            <a:ext cx="485260" cy="3397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ТН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>
            <a:stCxn id="37" idx="3"/>
            <a:endCxn id="34" idx="2"/>
          </p:cNvCxnSpPr>
          <p:nvPr/>
        </p:nvCxnSpPr>
        <p:spPr>
          <a:xfrm flipV="1">
            <a:off x="6200260" y="5257800"/>
            <a:ext cx="540613" cy="474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076692" y="4156837"/>
            <a:ext cx="1193448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err="1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Референтные</a:t>
            </a:r>
            <a:r>
              <a:rPr lang="ru-RU" sz="1200" b="0" dirty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цены КЛП 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054267" y="4164944"/>
            <a:ext cx="1384197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Предельные </a:t>
            </a:r>
            <a:r>
              <a:rPr lang="ru-RU" sz="1200" b="0" dirty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отпускные </a:t>
            </a:r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цены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43800" y="5486400"/>
            <a:ext cx="876102" cy="4304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dirty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Виды </a:t>
            </a:r>
            <a:r>
              <a:rPr lang="ru-RU" sz="1200" b="0" dirty="0" smtClean="0">
                <a:ln w="0"/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упаковки</a:t>
            </a:r>
            <a:endParaRPr lang="ru-RU" sz="1200" b="0" dirty="0">
              <a:ln w="0"/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единительная линия 103"/>
          <p:cNvCxnSpPr>
            <a:stCxn id="103" idx="1"/>
            <a:endCxn id="34" idx="2"/>
          </p:cNvCxnSpPr>
          <p:nvPr/>
        </p:nvCxnSpPr>
        <p:spPr>
          <a:xfrm flipH="1" flipV="1">
            <a:off x="6740873" y="5257800"/>
            <a:ext cx="802927" cy="44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34" idx="0"/>
            <a:endCxn id="82" idx="2"/>
          </p:cNvCxnSpPr>
          <p:nvPr/>
        </p:nvCxnSpPr>
        <p:spPr>
          <a:xfrm flipV="1">
            <a:off x="6740873" y="4614037"/>
            <a:ext cx="932543" cy="186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stCxn id="34" idx="0"/>
            <a:endCxn id="83" idx="2"/>
          </p:cNvCxnSpPr>
          <p:nvPr/>
        </p:nvCxnSpPr>
        <p:spPr>
          <a:xfrm flipH="1" flipV="1">
            <a:off x="5746366" y="4622144"/>
            <a:ext cx="994507" cy="178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4114800" y="38343"/>
            <a:ext cx="3829000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ЕИС</a:t>
            </a:r>
            <a:endParaRPr lang="ru-RU" sz="2400" b="0" kern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98376" y="2158967"/>
            <a:ext cx="2527108" cy="1196325"/>
            <a:chOff x="-1905002" y="963852"/>
            <a:chExt cx="2324690" cy="1196325"/>
          </a:xfrm>
        </p:grpSpPr>
        <p:sp>
          <p:nvSpPr>
            <p:cNvPr id="33" name="Прямоугольник 32"/>
            <p:cNvSpPr/>
            <p:nvPr/>
          </p:nvSpPr>
          <p:spPr>
            <a:xfrm rot="5400000">
              <a:off x="-1340822" y="399672"/>
              <a:ext cx="1196325" cy="2324686"/>
            </a:xfrm>
            <a:prstGeom prst="rect">
              <a:avLst/>
            </a:prstGeom>
            <a:solidFill>
              <a:srgbClr val="A7D7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905000" y="1006573"/>
              <a:ext cx="23246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ПАРУС</a:t>
              </a:r>
            </a:p>
            <a:p>
              <a:pPr algn="ctr"/>
              <a:r>
                <a:rPr lang="ru-RU" sz="1600" dirty="0" smtClean="0"/>
                <a:t> «Закупка ЛП и ИМН»</a:t>
              </a:r>
              <a:endParaRPr lang="ru-RU" sz="1600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-1670225" y="1573892"/>
              <a:ext cx="1899256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0" dirty="0">
                  <a:solidFill>
                    <a:schemeClr val="tx1"/>
                  </a:solidFill>
                </a:rPr>
                <a:t>Заявка на закупку ЛП и ИМН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98376" y="4663537"/>
            <a:ext cx="2527107" cy="1360552"/>
            <a:chOff x="-1365108" y="2297050"/>
            <a:chExt cx="2527107" cy="1360552"/>
          </a:xfrm>
        </p:grpSpPr>
        <p:sp>
          <p:nvSpPr>
            <p:cNvPr id="40" name="Прямоугольник 39"/>
            <p:cNvSpPr/>
            <p:nvPr/>
          </p:nvSpPr>
          <p:spPr>
            <a:xfrm rot="5400000">
              <a:off x="-781830" y="1713772"/>
              <a:ext cx="1360552" cy="2527107"/>
            </a:xfrm>
            <a:prstGeom prst="rect">
              <a:avLst/>
            </a:prstGeom>
            <a:solidFill>
              <a:srgbClr val="A7D7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-1204600" y="3024471"/>
              <a:ext cx="2206094" cy="4735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0" dirty="0">
                  <a:solidFill>
                    <a:schemeClr val="tx1"/>
                  </a:solidFill>
                </a:rPr>
                <a:t>Государственный </a:t>
              </a:r>
              <a:r>
                <a:rPr lang="ru-RU" sz="1400" b="0" dirty="0" smtClean="0">
                  <a:solidFill>
                    <a:schemeClr val="tx1"/>
                  </a:solidFill>
                </a:rPr>
                <a:t>контракт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317187" y="2398177"/>
              <a:ext cx="2432053" cy="573623"/>
            </a:xfrm>
            <a:prstGeom prst="rect">
              <a:avLst/>
            </a:prstGeom>
            <a:solidFill>
              <a:srgbClr val="A7D7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r>
                <a:rPr lang="ru-RU" sz="1600" dirty="0" smtClean="0">
                  <a:solidFill>
                    <a:schemeClr val="tx1"/>
                  </a:solidFill>
                </a:rPr>
                <a:t>ПАРУС</a:t>
              </a:r>
              <a:endParaRPr lang="ru-RU" sz="1600" dirty="0">
                <a:solidFill>
                  <a:schemeClr val="tx1"/>
                </a:solidFill>
              </a:endParaRPr>
            </a:p>
            <a:p>
              <a:r>
                <a:rPr lang="ru-RU" sz="1600" dirty="0" smtClean="0">
                  <a:solidFill>
                    <a:schemeClr val="tx1"/>
                  </a:solidFill>
                </a:rPr>
                <a:t>«Учёт </a:t>
              </a:r>
              <a:r>
                <a:rPr lang="ru-RU" sz="1600" dirty="0" err="1" smtClean="0">
                  <a:solidFill>
                    <a:schemeClr val="tx1"/>
                  </a:solidFill>
                </a:rPr>
                <a:t>гос.контрактов</a:t>
              </a:r>
              <a:r>
                <a:rPr lang="ru-RU" sz="1600" dirty="0" smtClean="0">
                  <a:solidFill>
                    <a:schemeClr val="tx1"/>
                  </a:solidFill>
                </a:rPr>
                <a:t>»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5334000" y="990600"/>
            <a:ext cx="3657600" cy="5105399"/>
          </a:xfrm>
          <a:prstGeom prst="rect">
            <a:avLst/>
          </a:prstGeom>
          <a:solidFill>
            <a:srgbClr val="A8D3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9405" y="2896622"/>
            <a:ext cx="2491740" cy="295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Описание объекта закупки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22142" y="4532786"/>
            <a:ext cx="2590800" cy="392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Государственный контракт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67400" y="2094386"/>
            <a:ext cx="2514600" cy="30371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План закупок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867400" y="2475386"/>
            <a:ext cx="2514600" cy="3171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План-график закупок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6401" y="1059006"/>
            <a:ext cx="3276600" cy="9392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dirty="0"/>
              <a:t>Федеральная система государственных закупок</a:t>
            </a:r>
          </a:p>
          <a:p>
            <a:r>
              <a:rPr lang="ru-RU" sz="1600" dirty="0"/>
              <a:t>ЕИС</a:t>
            </a:r>
          </a:p>
          <a:p>
            <a:r>
              <a:rPr lang="en-US" sz="1600" dirty="0"/>
              <a:t>www.zakupki.gov.ru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917156" y="3296299"/>
            <a:ext cx="2491740" cy="295673"/>
          </a:xfrm>
          <a:prstGeom prst="rect">
            <a:avLst/>
          </a:prstGeom>
          <a:pattFill prst="pct2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Техническое задание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48546" y="3687202"/>
            <a:ext cx="3249929" cy="769384"/>
          </a:xfrm>
          <a:prstGeom prst="rect">
            <a:avLst/>
          </a:prstGeom>
          <a:pattFill prst="pct2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>
                <a:solidFill>
                  <a:schemeClr val="tx1"/>
                </a:solidFill>
              </a:rPr>
              <a:t>Документация для конкурсов, электронных аукционов, запросов </a:t>
            </a:r>
            <a:r>
              <a:rPr lang="ru-RU" sz="1400" b="0" dirty="0" smtClean="0">
                <a:solidFill>
                  <a:schemeClr val="tx1"/>
                </a:solidFill>
              </a:rPr>
              <a:t>котировок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352800" y="2438400"/>
            <a:ext cx="1942078" cy="761764"/>
          </a:xfrm>
          <a:prstGeom prst="rightArrow">
            <a:avLst/>
          </a:prstGeom>
          <a:solidFill>
            <a:srgbClr val="FFC1C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8495" y="914400"/>
            <a:ext cx="48830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dirty="0" smtClean="0"/>
              <a:t>Работа на платформе ПАРУС</a:t>
            </a:r>
          </a:p>
          <a:p>
            <a:r>
              <a:rPr lang="ru-RU" sz="1400" b="0" dirty="0" smtClean="0"/>
              <a:t>Заменяем </a:t>
            </a:r>
            <a:r>
              <a:rPr lang="ru-RU" sz="1400" b="0" dirty="0"/>
              <a:t>ручной ввод </a:t>
            </a:r>
            <a:r>
              <a:rPr lang="ru-RU" sz="1400" b="0" dirty="0" smtClean="0"/>
              <a:t>данных на </a:t>
            </a:r>
            <a:r>
              <a:rPr lang="ru-RU" sz="1400" b="0" dirty="0"/>
              <a:t>портал ЕИС </a:t>
            </a:r>
            <a:r>
              <a:rPr lang="ru-RU" sz="1400" b="0" dirty="0" smtClean="0"/>
              <a:t>автоматизированной </a:t>
            </a:r>
            <a:r>
              <a:rPr lang="ru-RU" sz="1400" b="0" dirty="0"/>
              <a:t>выгрузкой</a:t>
            </a:r>
          </a:p>
          <a:p>
            <a:endParaRPr lang="ru-RU" sz="1400" b="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5943600" y="5035854"/>
            <a:ext cx="2553318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Сведения об исполнении государственного контракта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3600" y="5599586"/>
            <a:ext cx="257847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Сведения о расторжении .. 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352800" y="5029200"/>
            <a:ext cx="1905000" cy="609600"/>
          </a:xfrm>
          <a:prstGeom prst="leftRightArrow">
            <a:avLst/>
          </a:prstGeom>
          <a:solidFill>
            <a:srgbClr val="FFC1C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28668" y="2266585"/>
            <a:ext cx="5823274" cy="3905615"/>
          </a:xfrm>
          <a:prstGeom prst="rect">
            <a:avLst/>
          </a:prstGeom>
          <a:solidFill>
            <a:srgbClr val="A7D7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ПАРУС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Учёт </a:t>
            </a:r>
            <a:r>
              <a:rPr lang="ru-RU" dirty="0"/>
              <a:t>маркированных лекарственных препаратов»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48400" y="2438400"/>
            <a:ext cx="2743200" cy="3429000"/>
          </a:xfrm>
          <a:prstGeom prst="rect">
            <a:avLst/>
          </a:prstGeom>
          <a:pattFill prst="pct2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952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ru-RU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68" y="909308"/>
            <a:ext cx="5823274" cy="940266"/>
          </a:xfrm>
          <a:prstGeom prst="rect">
            <a:avLst/>
          </a:prstGeom>
          <a:solidFill>
            <a:srgbClr val="A7D7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	ПАРУС «Управление запасами ЛП и ИМН»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3800" y="3716284"/>
            <a:ext cx="1641741" cy="46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Журнал операций с упаковками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1676" y="3733553"/>
            <a:ext cx="1766365" cy="4275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Документы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35319" y="4696733"/>
            <a:ext cx="1398457" cy="667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Картотека лекарственных препаратов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5638" y="4696733"/>
            <a:ext cx="1910484" cy="667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Реестр контрольных идентификационных знаков</a:t>
            </a:r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( </a:t>
            </a:r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КИЗ </a:t>
            </a:r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ru-RU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2912" y="1253511"/>
            <a:ext cx="2071167" cy="316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Товарные документы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0483" y="2940207"/>
            <a:ext cx="1918765" cy="435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Задания на операции с упаковками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05600" y="3629069"/>
            <a:ext cx="2133600" cy="641016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ГИС </a:t>
            </a:r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МДЛП</a:t>
            </a:r>
          </a:p>
          <a:p>
            <a:pPr algn="ctr"/>
            <a:r>
              <a:rPr lang="ru-RU" sz="1800" dirty="0" smtClean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«Маркировка</a:t>
            </a:r>
            <a:r>
              <a:rPr lang="ru-RU" sz="18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66163" y="4328332"/>
            <a:ext cx="630987" cy="339196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kern="0" dirty="0">
                <a:solidFill>
                  <a:srgbClr val="003C69"/>
                </a:solidFill>
                <a:latin typeface="Calibri" charset="0"/>
                <a:ea typeface="Calibri" charset="0"/>
                <a:cs typeface="Calibri" charset="0"/>
              </a:rPr>
              <a:t>API  </a:t>
            </a:r>
            <a:endParaRPr lang="ru-RU" sz="1600" kern="0" dirty="0">
              <a:solidFill>
                <a:srgbClr val="003C6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6" name="Соединительная линия уступом 35"/>
          <p:cNvCxnSpPr>
            <a:stCxn id="2" idx="1"/>
            <a:endCxn id="3" idx="0"/>
          </p:cNvCxnSpPr>
          <p:nvPr/>
        </p:nvCxnSpPr>
        <p:spPr>
          <a:xfrm rot="10800000" flipV="1">
            <a:off x="4554671" y="3069386"/>
            <a:ext cx="626928" cy="64689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2" idx="3"/>
            <a:endCxn id="25" idx="0"/>
          </p:cNvCxnSpPr>
          <p:nvPr/>
        </p:nvCxnSpPr>
        <p:spPr>
          <a:xfrm>
            <a:off x="7647970" y="3069387"/>
            <a:ext cx="124430" cy="55968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25" idx="1"/>
          </p:cNvCxnSpPr>
          <p:nvPr/>
        </p:nvCxnSpPr>
        <p:spPr>
          <a:xfrm>
            <a:off x="5375541" y="3947721"/>
            <a:ext cx="1330059" cy="185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8" idx="3"/>
            <a:endCxn id="3" idx="1"/>
          </p:cNvCxnSpPr>
          <p:nvPr/>
        </p:nvCxnSpPr>
        <p:spPr>
          <a:xfrm>
            <a:off x="2518041" y="3947313"/>
            <a:ext cx="1215759" cy="40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8" idx="0"/>
            <a:endCxn id="24" idx="2"/>
          </p:cNvCxnSpPr>
          <p:nvPr/>
        </p:nvCxnSpPr>
        <p:spPr>
          <a:xfrm flipV="1">
            <a:off x="1634859" y="3375743"/>
            <a:ext cx="5007" cy="35781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4" idx="0"/>
            <a:endCxn id="22" idx="2"/>
          </p:cNvCxnSpPr>
          <p:nvPr/>
        </p:nvCxnSpPr>
        <p:spPr>
          <a:xfrm flipV="1">
            <a:off x="1639866" y="1570446"/>
            <a:ext cx="8630" cy="1369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8" idx="2"/>
            <a:endCxn id="20" idx="0"/>
          </p:cNvCxnSpPr>
          <p:nvPr/>
        </p:nvCxnSpPr>
        <p:spPr>
          <a:xfrm>
            <a:off x="1634859" y="4161072"/>
            <a:ext cx="6021" cy="5356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0" idx="3"/>
            <a:endCxn id="19" idx="1"/>
          </p:cNvCxnSpPr>
          <p:nvPr/>
        </p:nvCxnSpPr>
        <p:spPr>
          <a:xfrm>
            <a:off x="2596122" y="5030316"/>
            <a:ext cx="43919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19" idx="0"/>
            <a:endCxn id="62" idx="0"/>
          </p:cNvCxnSpPr>
          <p:nvPr/>
        </p:nvCxnSpPr>
        <p:spPr>
          <a:xfrm rot="16200000" flipV="1">
            <a:off x="2702113" y="3664298"/>
            <a:ext cx="523080" cy="1541790"/>
          </a:xfrm>
          <a:prstGeom prst="bentConnector3">
            <a:avLst>
              <a:gd name="adj1" fmla="val 3292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Ромб 1"/>
          <p:cNvSpPr/>
          <p:nvPr/>
        </p:nvSpPr>
        <p:spPr>
          <a:xfrm>
            <a:off x="5181599" y="2730000"/>
            <a:ext cx="2466371" cy="678774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Получение и подтверждение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  КИЗ и </a:t>
            </a:r>
            <a:r>
              <a:rPr lang="en-US" sz="1050" dirty="0">
                <a:solidFill>
                  <a:schemeClr val="tx1"/>
                </a:solidFill>
              </a:rPr>
              <a:t>GTIN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07879" y="1617187"/>
            <a:ext cx="3183321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Приемка ЛП на склад покупателем</a:t>
            </a:r>
          </a:p>
          <a:p>
            <a:r>
              <a:rPr lang="ru-RU" sz="1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Отказ получателя от приемки товара</a:t>
            </a:r>
          </a:p>
          <a:p>
            <a:r>
              <a:rPr lang="ru-RU" sz="1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Изъятие упаковок ЛП из третичной упаковки</a:t>
            </a:r>
          </a:p>
          <a:p>
            <a:r>
              <a:rPr lang="ru-RU" sz="1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Выдача ЛП для оказания медицинской помощи</a:t>
            </a:r>
          </a:p>
        </p:txBody>
      </p:sp>
      <p:cxnSp>
        <p:nvCxnSpPr>
          <p:cNvPr id="53" name="Прямая со стрелкой 52"/>
          <p:cNvCxnSpPr>
            <a:stCxn id="49" idx="1"/>
          </p:cNvCxnSpPr>
          <p:nvPr/>
        </p:nvCxnSpPr>
        <p:spPr>
          <a:xfrm flipH="1">
            <a:off x="1659359" y="1998187"/>
            <a:ext cx="948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17492" y="4653048"/>
            <a:ext cx="2017634" cy="376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Взаимодействие согласно</a:t>
            </a:r>
          </a:p>
          <a:p>
            <a:r>
              <a:rPr lang="ru-RU" sz="105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Видов операций с упаковками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9575" y="5355206"/>
            <a:ext cx="1600200" cy="411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003366"/>
                </a:solidFill>
                <a:latin typeface="Calibri" charset="0"/>
                <a:ea typeface="Calibri" charset="0"/>
                <a:cs typeface="Calibri" charset="0"/>
              </a:rPr>
              <a:t>Виды сообщений об операциях с упаковками</a:t>
            </a:r>
          </a:p>
        </p:txBody>
      </p:sp>
      <p:cxnSp>
        <p:nvCxnSpPr>
          <p:cNvPr id="34" name="Соединительная линия уступом 33"/>
          <p:cNvCxnSpPr>
            <a:stCxn id="3" idx="2"/>
            <a:endCxn id="32" idx="1"/>
          </p:cNvCxnSpPr>
          <p:nvPr/>
        </p:nvCxnSpPr>
        <p:spPr>
          <a:xfrm rot="16200000" flipH="1">
            <a:off x="4455000" y="4278828"/>
            <a:ext cx="662162" cy="462821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Соединительная линия уступом 33"/>
          <p:cNvCxnSpPr>
            <a:stCxn id="3" idx="2"/>
            <a:endCxn id="33" idx="1"/>
          </p:cNvCxnSpPr>
          <p:nvPr/>
        </p:nvCxnSpPr>
        <p:spPr>
          <a:xfrm rot="16200000" flipH="1">
            <a:off x="4216119" y="4517710"/>
            <a:ext cx="1382008" cy="704904"/>
          </a:xfrm>
          <a:prstGeom prst="bentConnector2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Соединительная линия уступом 33"/>
          <p:cNvCxnSpPr>
            <a:stCxn id="32" idx="3"/>
            <a:endCxn id="25" idx="2"/>
          </p:cNvCxnSpPr>
          <p:nvPr/>
        </p:nvCxnSpPr>
        <p:spPr>
          <a:xfrm flipV="1">
            <a:off x="7035126" y="4270085"/>
            <a:ext cx="737274" cy="571235"/>
          </a:xfrm>
          <a:prstGeom prst="bentConnector2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Соединительная линия уступом 33"/>
          <p:cNvCxnSpPr>
            <a:stCxn id="33" idx="3"/>
            <a:endCxn id="25" idx="2"/>
          </p:cNvCxnSpPr>
          <p:nvPr/>
        </p:nvCxnSpPr>
        <p:spPr>
          <a:xfrm flipV="1">
            <a:off x="6859775" y="4270085"/>
            <a:ext cx="912625" cy="1291081"/>
          </a:xfrm>
          <a:prstGeom prst="bentConnector2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705600" y="5029592"/>
            <a:ext cx="0" cy="3352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791200" y="5029592"/>
            <a:ext cx="0" cy="3256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526157" y="4147103"/>
            <a:ext cx="1066800" cy="308419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КИЗ, </a:t>
            </a:r>
            <a:r>
              <a:rPr lang="en-US" altLang="ru-RU" sz="14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GTIN</a:t>
            </a:r>
            <a:endParaRPr lang="ru-RU" altLang="ru-RU" sz="1400" b="1" kern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659358" y="4173653"/>
            <a:ext cx="1066800" cy="308419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КИЗ,</a:t>
            </a:r>
            <a:r>
              <a:rPr lang="en-US" altLang="ru-RU" sz="1400" kern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GTIN</a:t>
            </a:r>
            <a:endParaRPr lang="ru-RU" altLang="ru-RU" sz="1400" b="1" kern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-12227" y="0"/>
            <a:ext cx="818462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lvl="0" indent="-457200" algn="r" eaLnBrk="0" hangingPunct="0">
              <a:defRPr/>
            </a:pP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</a:t>
            </a:r>
            <a:r>
              <a:rPr lang="ru-RU" sz="2000" b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с ГИС </a:t>
            </a:r>
            <a:r>
              <a:rPr lang="ru-RU" sz="2000" b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МДЛП</a:t>
            </a:r>
            <a:endParaRPr lang="ru-RU" sz="20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_D\COMMON\DownLoads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684" y="2562553"/>
            <a:ext cx="1179512" cy="1179512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6248400" y="94779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u="sng" dirty="0" smtClean="0"/>
              <a:t>Преимущества</a:t>
            </a:r>
            <a:r>
              <a:rPr lang="ru-RU" sz="1400" b="0" dirty="0" smtClean="0"/>
              <a:t>:</a:t>
            </a:r>
          </a:p>
          <a:p>
            <a:pPr algn="just"/>
            <a:r>
              <a:rPr lang="ru-RU" sz="1400" b="0" dirty="0" smtClean="0"/>
              <a:t>Исключение ручного ввода поступающих ЛП за счет внутренней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14654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311678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Синхронизация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процессов «Планирование ФХД» и «Планирование закупки ЛП и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ИМН»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09" y="1734145"/>
            <a:ext cx="357314" cy="72234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881137" y="1249910"/>
            <a:ext cx="2819400" cy="503802"/>
          </a:xfrm>
          <a:prstGeom prst="roundRect">
            <a:avLst/>
          </a:prstGeom>
          <a:solidFill>
            <a:srgbClr val="A7D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ПАРУС «Закупка ЛП и ИМН»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0808" y="4982914"/>
            <a:ext cx="2819400" cy="762000"/>
          </a:xfrm>
          <a:prstGeom prst="roundRect">
            <a:avLst/>
          </a:prstGeom>
          <a:solidFill>
            <a:srgbClr val="A7D7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ПАРУС «Управление финансово-хозяйственной деятельностью учреждения»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963" y="4014803"/>
            <a:ext cx="21627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0" dirty="0" smtClean="0"/>
              <a:t>Специалисты финансовых и планово-экономических подразделений</a:t>
            </a:r>
            <a:endParaRPr lang="ru-RU" sz="1200" b="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49" y="4468715"/>
            <a:ext cx="326247" cy="659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660" y="1863695"/>
            <a:ext cx="164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/>
              <a:t>Медицинские и фармацевтические работники</a:t>
            </a:r>
            <a:endParaRPr lang="ru-RU" sz="1200" b="0" dirty="0"/>
          </a:p>
        </p:txBody>
      </p:sp>
      <p:cxnSp>
        <p:nvCxnSpPr>
          <p:cNvPr id="24" name="Прямая со стрелкой 23"/>
          <p:cNvCxnSpPr>
            <a:stCxn id="25" idx="3"/>
            <a:endCxn id="12" idx="1"/>
          </p:cNvCxnSpPr>
          <p:nvPr/>
        </p:nvCxnSpPr>
        <p:spPr>
          <a:xfrm flipV="1">
            <a:off x="1633009" y="5363914"/>
            <a:ext cx="357799" cy="5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1" idx="3"/>
            <a:endCxn id="10" idx="1"/>
          </p:cNvCxnSpPr>
          <p:nvPr/>
        </p:nvCxnSpPr>
        <p:spPr>
          <a:xfrm flipV="1">
            <a:off x="1492129" y="1501811"/>
            <a:ext cx="389008" cy="13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Двойная стрелка вверх/вниз 39"/>
          <p:cNvSpPr/>
          <p:nvPr/>
        </p:nvSpPr>
        <p:spPr>
          <a:xfrm rot="10800000">
            <a:off x="3139766" y="1658297"/>
            <a:ext cx="260737" cy="3365933"/>
          </a:xfrm>
          <a:prstGeom prst="upDownArrow">
            <a:avLst>
              <a:gd name="adj1" fmla="val 50000"/>
              <a:gd name="adj2" fmla="val 49348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324600" y="3124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Согласование объёмов финансирования закупок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41" y="4297935"/>
            <a:ext cx="3718961" cy="18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4" y="5024231"/>
            <a:ext cx="1369305" cy="6903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4622" y="5648077"/>
            <a:ext cx="1352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</a:rPr>
              <a:t>Источники:</a:t>
            </a:r>
          </a:p>
          <a:p>
            <a:pPr algn="ctr"/>
            <a:r>
              <a:rPr lang="ru-RU" b="0" dirty="0" smtClean="0">
                <a:solidFill>
                  <a:srgbClr val="FF0000"/>
                </a:solidFill>
              </a:rPr>
              <a:t> ГЗ, ОМС, ПДД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1" y="1133035"/>
            <a:ext cx="1173288" cy="7645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914400"/>
            <a:ext cx="3909771" cy="1685925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86" y="2092748"/>
            <a:ext cx="4098427" cy="217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609601" y="4583151"/>
            <a:ext cx="8382000" cy="1558005"/>
          </a:xfrm>
          <a:prstGeom prst="rect">
            <a:avLst/>
          </a:prstGeom>
          <a:solidFill>
            <a:srgbClr val="FFE285">
              <a:alpha val="5882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8970" y="944082"/>
            <a:ext cx="8882630" cy="2865918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ru-RU" sz="16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" y="976851"/>
            <a:ext cx="2190750" cy="17526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472708" y="1009877"/>
            <a:ext cx="3404592" cy="801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alpha val="38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Приход ЛП и ИМН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7561" y="1294469"/>
            <a:ext cx="1226266" cy="47059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/>
              <a:t>Приходная накладная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1981199"/>
            <a:ext cx="1512168" cy="1765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Перемещение между отделениями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2534" y="3226753"/>
            <a:ext cx="1296144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Накладная на перемещение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67600" y="1981199"/>
            <a:ext cx="1424880" cy="1765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Акты на списание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8718" y="3226753"/>
            <a:ext cx="1226266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Акт на списание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00900" y="1295794"/>
            <a:ext cx="1558969" cy="4616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/>
              <a:t>Государственный контракт</a:t>
            </a:r>
          </a:p>
        </p:txBody>
      </p:sp>
      <p:cxnSp>
        <p:nvCxnSpPr>
          <p:cNvPr id="24" name="Прямая со стрелкой 23"/>
          <p:cNvCxnSpPr>
            <a:stCxn id="22" idx="1"/>
            <a:endCxn id="6" idx="3"/>
          </p:cNvCxnSpPr>
          <p:nvPr/>
        </p:nvCxnSpPr>
        <p:spPr>
          <a:xfrm flipH="1">
            <a:off x="6893827" y="1526627"/>
            <a:ext cx="307073" cy="314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39" name="image57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18614" y="4723253"/>
            <a:ext cx="1424500" cy="8506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812674" y="5611007"/>
            <a:ext cx="131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Требования</a:t>
            </a:r>
          </a:p>
        </p:txBody>
      </p:sp>
      <p:pic>
        <p:nvPicPr>
          <p:cNvPr id="43" name="Рисунок 42" descr="https://i.gyazo.com/6b50e2a9c7f5fcf84b554cfa0db345a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42156"/>
            <a:ext cx="1548172" cy="8688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5005944" y="5614472"/>
            <a:ext cx="116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/>
              <a:t>Расходные накладные</a:t>
            </a:r>
          </a:p>
        </p:txBody>
      </p:sp>
      <p:pic>
        <p:nvPicPr>
          <p:cNvPr id="48" name="image15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047363" y="4721852"/>
            <a:ext cx="1728192" cy="82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7233354" y="5611007"/>
            <a:ext cx="151216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400" b="0" dirty="0"/>
              <a:t>Документы на списание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441489" y="2667000"/>
            <a:ext cx="1905000" cy="4616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Фактические </a:t>
            </a:r>
            <a:r>
              <a:rPr lang="ru-RU" sz="1200" dirty="0">
                <a:solidFill>
                  <a:srgbClr val="FF0000"/>
                </a:solidFill>
              </a:rPr>
              <a:t>остатки ЛП  и ИМН</a:t>
            </a:r>
          </a:p>
        </p:txBody>
      </p:sp>
      <p:cxnSp>
        <p:nvCxnSpPr>
          <p:cNvPr id="41" name="Прямая со стрелкой 40"/>
          <p:cNvCxnSpPr>
            <a:stCxn id="16" idx="3"/>
          </p:cNvCxnSpPr>
          <p:nvPr/>
        </p:nvCxnSpPr>
        <p:spPr>
          <a:xfrm flipV="1">
            <a:off x="7208678" y="3124200"/>
            <a:ext cx="182722" cy="316460"/>
          </a:xfrm>
          <a:prstGeom prst="bentConnector2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" name="Прямая со стрелкой 41"/>
          <p:cNvCxnSpPr>
            <a:stCxn id="19" idx="0"/>
            <a:endCxn id="38" idx="3"/>
          </p:cNvCxnSpPr>
          <p:nvPr/>
        </p:nvCxnSpPr>
        <p:spPr>
          <a:xfrm rot="5400000" flipH="1" flipV="1">
            <a:off x="8099710" y="2979974"/>
            <a:ext cx="328920" cy="164638"/>
          </a:xfrm>
          <a:prstGeom prst="bentConnector4">
            <a:avLst>
              <a:gd name="adj1" fmla="val 14911"/>
              <a:gd name="adj2" fmla="val 23885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555778" y="1003528"/>
            <a:ext cx="272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ПАРУС «Управление запасами  ЛП и ИМН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5570" y="1981199"/>
            <a:ext cx="1570365" cy="1765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Заявка на выдачу в </a:t>
            </a:r>
            <a:r>
              <a:rPr lang="ru-RU" sz="1400" b="0" dirty="0" smtClean="0">
                <a:solidFill>
                  <a:sysClr val="windowText" lastClr="000000"/>
                </a:solidFill>
              </a:rPr>
              <a:t>отделение</a:t>
            </a:r>
            <a:endParaRPr lang="ru-RU" sz="1400" b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5677" y="1981199"/>
            <a:ext cx="1440160" cy="17650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Выдача в отделение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389" y="2689758"/>
            <a:ext cx="1514298" cy="256688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Резервирование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77294" y="3226753"/>
            <a:ext cx="1226266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Заявка на выдачу</a:t>
            </a:r>
          </a:p>
        </p:txBody>
      </p:sp>
      <p:cxnSp>
        <p:nvCxnSpPr>
          <p:cNvPr id="29" name="Соединительная линия уступом 28"/>
          <p:cNvCxnSpPr>
            <a:stCxn id="9" idx="0"/>
            <a:endCxn id="11" idx="1"/>
          </p:cNvCxnSpPr>
          <p:nvPr/>
        </p:nvCxnSpPr>
        <p:spPr>
          <a:xfrm rot="5400000" flipH="1" flipV="1">
            <a:off x="2978583" y="2929947"/>
            <a:ext cx="408651" cy="18496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335785" y="3226753"/>
            <a:ext cx="1226266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Расходная накладная</a:t>
            </a:r>
          </a:p>
        </p:txBody>
      </p:sp>
      <p:cxnSp>
        <p:nvCxnSpPr>
          <p:cNvPr id="46" name="Соединительная линия уступом 45"/>
          <p:cNvCxnSpPr>
            <a:stCxn id="11" idx="3"/>
            <a:endCxn id="13" idx="0"/>
          </p:cNvCxnSpPr>
          <p:nvPr/>
        </p:nvCxnSpPr>
        <p:spPr>
          <a:xfrm>
            <a:off x="4789687" y="2818102"/>
            <a:ext cx="159231" cy="40865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3" idx="3"/>
            <a:endCxn id="38" idx="1"/>
          </p:cNvCxnSpPr>
          <p:nvPr/>
        </p:nvCxnSpPr>
        <p:spPr>
          <a:xfrm flipV="1">
            <a:off x="5562051" y="2897833"/>
            <a:ext cx="879438" cy="54282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6" name="Прямая со стрелкой 39"/>
          <p:cNvCxnSpPr>
            <a:stCxn id="6" idx="2"/>
            <a:endCxn id="38" idx="0"/>
          </p:cNvCxnSpPr>
          <p:nvPr/>
        </p:nvCxnSpPr>
        <p:spPr>
          <a:xfrm rot="16200000" flipH="1">
            <a:off x="6386373" y="1659384"/>
            <a:ext cx="901936" cy="1113295"/>
          </a:xfrm>
          <a:prstGeom prst="bentConnector3">
            <a:avLst>
              <a:gd name="adj1" fmla="val 17518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74912" y="2729451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Центральный аптечный склад медицинской организации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39" idx="0"/>
            <a:endCxn id="9" idx="2"/>
          </p:cNvCxnSpPr>
          <p:nvPr/>
        </p:nvCxnSpPr>
        <p:spPr>
          <a:xfrm rot="16200000" flipV="1">
            <a:off x="2726303" y="4018691"/>
            <a:ext cx="1068686" cy="34043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59" name="Прямая со стрелкой 58"/>
          <p:cNvCxnSpPr>
            <a:stCxn id="13" idx="2"/>
            <a:endCxn id="43" idx="1"/>
          </p:cNvCxnSpPr>
          <p:nvPr/>
        </p:nvCxnSpPr>
        <p:spPr>
          <a:xfrm rot="5400000">
            <a:off x="4143468" y="4371131"/>
            <a:ext cx="1522015" cy="88886"/>
          </a:xfrm>
          <a:prstGeom prst="bentConnector4">
            <a:avLst>
              <a:gd name="adj1" fmla="val 35729"/>
              <a:gd name="adj2" fmla="val 35718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62" name="Прямая со стрелкой 61"/>
          <p:cNvCxnSpPr>
            <a:stCxn id="43" idx="3"/>
            <a:endCxn id="16" idx="2"/>
          </p:cNvCxnSpPr>
          <p:nvPr/>
        </p:nvCxnSpPr>
        <p:spPr>
          <a:xfrm flipV="1">
            <a:off x="6408204" y="3654567"/>
            <a:ext cx="152402" cy="152201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63" name="Прямая со стрелкой 62"/>
          <p:cNvCxnSpPr>
            <a:stCxn id="48" idx="0"/>
            <a:endCxn id="19" idx="2"/>
          </p:cNvCxnSpPr>
          <p:nvPr/>
        </p:nvCxnSpPr>
        <p:spPr>
          <a:xfrm rot="5400000" flipH="1" flipV="1">
            <a:off x="7513013" y="4053014"/>
            <a:ext cx="1067285" cy="27039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762001" y="4914947"/>
            <a:ext cx="1898272" cy="7862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dirty="0" smtClean="0"/>
              <a:t>Медицинская Информационная Система </a:t>
            </a:r>
            <a:endParaRPr lang="ru-RU" sz="1600" dirty="0"/>
          </a:p>
        </p:txBody>
      </p:sp>
      <p:sp>
        <p:nvSpPr>
          <p:cNvPr id="91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0"/>
            <a:ext cx="6648402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с МИС в части использования ЛП и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ИМН. Вариант 1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28600" y="4174767"/>
            <a:ext cx="8763001" cy="2073633"/>
          </a:xfrm>
          <a:prstGeom prst="rect">
            <a:avLst/>
          </a:prstGeom>
          <a:solidFill>
            <a:srgbClr val="FFE285">
              <a:alpha val="58824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8970" y="944082"/>
            <a:ext cx="8882630" cy="2865918"/>
          </a:xfrm>
          <a:prstGeom prst="rect">
            <a:avLst/>
          </a:prstGeom>
          <a:solidFill>
            <a:srgbClr val="97D2FF">
              <a:alpha val="93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ru-RU" sz="16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58816"/>
            <a:ext cx="1385320" cy="1108256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33400" y="1377509"/>
            <a:ext cx="1752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alpha val="38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Приход ЛП и ИМН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9207" y="2620386"/>
            <a:ext cx="1013443" cy="47059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/>
              <a:t>Приходная накладная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6438" y="2336312"/>
            <a:ext cx="1512168" cy="13827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Перемещение между отделениями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72836" y="3084710"/>
            <a:ext cx="1296144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Накладная на перемещение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27902" y="2336312"/>
            <a:ext cx="1424880" cy="13827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Акты на списание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29020" y="3084723"/>
            <a:ext cx="1226266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Акт на списание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9601" y="1771086"/>
            <a:ext cx="1447800" cy="4616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/>
              <a:t>Государственный контракт</a:t>
            </a:r>
          </a:p>
        </p:txBody>
      </p:sp>
      <p:cxnSp>
        <p:nvCxnSpPr>
          <p:cNvPr id="24" name="Прямая со стрелкой 23"/>
          <p:cNvCxnSpPr>
            <a:stCxn id="22" idx="2"/>
            <a:endCxn id="6" idx="0"/>
          </p:cNvCxnSpPr>
          <p:nvPr/>
        </p:nvCxnSpPr>
        <p:spPr>
          <a:xfrm>
            <a:off x="1333501" y="2232751"/>
            <a:ext cx="2428" cy="38763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39" name="image57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588630" y="4323746"/>
            <a:ext cx="1479783" cy="9066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657600" y="5306616"/>
            <a:ext cx="131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Требования</a:t>
            </a:r>
          </a:p>
        </p:txBody>
      </p:sp>
      <p:pic>
        <p:nvPicPr>
          <p:cNvPr id="43" name="Рисунок 42" descr="https://i.gyazo.com/6b50e2a9c7f5fcf84b554cfa0db345a7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37" y="4333772"/>
            <a:ext cx="1438663" cy="8688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5636259" y="5206088"/>
            <a:ext cx="116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dirty="0"/>
              <a:t>Расходные накладные</a:t>
            </a:r>
          </a:p>
        </p:txBody>
      </p:sp>
      <p:pic>
        <p:nvPicPr>
          <p:cNvPr id="48" name="image15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315200" y="4375210"/>
            <a:ext cx="1433769" cy="82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9" name="TextBox 48"/>
          <p:cNvSpPr txBox="1"/>
          <p:nvPr/>
        </p:nvSpPr>
        <p:spPr>
          <a:xfrm>
            <a:off x="7233354" y="5202623"/>
            <a:ext cx="151216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400" b="0" dirty="0"/>
              <a:t>Документы на списание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86200" y="1629062"/>
            <a:ext cx="3048000" cy="4283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Фактические </a:t>
            </a:r>
            <a:r>
              <a:rPr lang="ru-RU" sz="1400" dirty="0">
                <a:solidFill>
                  <a:srgbClr val="FF0000"/>
                </a:solidFill>
              </a:rPr>
              <a:t>остатки ЛП  и ИМН</a:t>
            </a:r>
          </a:p>
        </p:txBody>
      </p:sp>
      <p:cxnSp>
        <p:nvCxnSpPr>
          <p:cNvPr id="41" name="Прямая со стрелкой 40"/>
          <p:cNvCxnSpPr>
            <a:stCxn id="16" idx="3"/>
            <a:endCxn id="38" idx="2"/>
          </p:cNvCxnSpPr>
          <p:nvPr/>
        </p:nvCxnSpPr>
        <p:spPr>
          <a:xfrm flipH="1" flipV="1">
            <a:off x="5410200" y="2057400"/>
            <a:ext cx="1558780" cy="1241217"/>
          </a:xfrm>
          <a:prstGeom prst="bentConnector4">
            <a:avLst>
              <a:gd name="adj1" fmla="val -14665"/>
              <a:gd name="adj2" fmla="val 82935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" name="Прямая со стрелкой 41"/>
          <p:cNvCxnSpPr>
            <a:stCxn id="19" idx="3"/>
          </p:cNvCxnSpPr>
          <p:nvPr/>
        </p:nvCxnSpPr>
        <p:spPr>
          <a:xfrm flipH="1" flipV="1">
            <a:off x="6934200" y="1976401"/>
            <a:ext cx="1621086" cy="1322229"/>
          </a:xfrm>
          <a:prstGeom prst="bentConnector3">
            <a:avLst>
              <a:gd name="adj1" fmla="val -14102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057400" y="990600"/>
            <a:ext cx="51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ПАРУС «Управление запасами  ЛП и ИМН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85979" y="2336312"/>
            <a:ext cx="1440160" cy="13827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dirty="0">
                <a:solidFill>
                  <a:sysClr val="windowText" lastClr="000000"/>
                </a:solidFill>
              </a:rPr>
              <a:t>Выдача в </a:t>
            </a:r>
            <a:r>
              <a:rPr lang="ru-RU" sz="1400" b="0" dirty="0" smtClean="0">
                <a:solidFill>
                  <a:sysClr val="windowText" lastClr="000000"/>
                </a:solidFill>
              </a:rPr>
              <a:t>отделении</a:t>
            </a:r>
            <a:endParaRPr lang="ru-RU" sz="1400" b="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96087" y="3075843"/>
            <a:ext cx="1226266" cy="427814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cs typeface="Arial" charset="0"/>
              </a:rPr>
              <a:t>Расходная накладная</a:t>
            </a:r>
          </a:p>
        </p:txBody>
      </p:sp>
      <p:cxnSp>
        <p:nvCxnSpPr>
          <p:cNvPr id="40" name="Прямая со стрелкой 39"/>
          <p:cNvCxnSpPr>
            <a:stCxn id="13" idx="1"/>
            <a:endCxn id="38" idx="1"/>
          </p:cNvCxnSpPr>
          <p:nvPr/>
        </p:nvCxnSpPr>
        <p:spPr>
          <a:xfrm rot="10800000">
            <a:off x="3886201" y="1843232"/>
            <a:ext cx="209887" cy="1446519"/>
          </a:xfrm>
          <a:prstGeom prst="bentConnector3">
            <a:avLst>
              <a:gd name="adj1" fmla="val 208916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6" name="Прямая со стрелкой 39"/>
          <p:cNvCxnSpPr>
            <a:stCxn id="6" idx="3"/>
            <a:endCxn id="38" idx="0"/>
          </p:cNvCxnSpPr>
          <p:nvPr/>
        </p:nvCxnSpPr>
        <p:spPr>
          <a:xfrm flipV="1">
            <a:off x="1842650" y="1629062"/>
            <a:ext cx="3567550" cy="1226622"/>
          </a:xfrm>
          <a:prstGeom prst="bentConnector4">
            <a:avLst>
              <a:gd name="adj1" fmla="val 28641"/>
              <a:gd name="adj2" fmla="val 118637"/>
            </a:avLst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52400" y="5001816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Центральный аптечный склад медицинской организации</a:t>
            </a:r>
            <a:endParaRPr lang="ru-RU" dirty="0"/>
          </a:p>
        </p:txBody>
      </p:sp>
      <p:cxnSp>
        <p:nvCxnSpPr>
          <p:cNvPr id="59" name="Прямая со стрелкой 58"/>
          <p:cNvCxnSpPr>
            <a:stCxn id="43" idx="0"/>
            <a:endCxn id="13" idx="2"/>
          </p:cNvCxnSpPr>
          <p:nvPr/>
        </p:nvCxnSpPr>
        <p:spPr>
          <a:xfrm rot="16200000" flipV="1">
            <a:off x="5008888" y="3203990"/>
            <a:ext cx="830115" cy="142944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62" name="Прямая со стрелкой 61"/>
          <p:cNvCxnSpPr>
            <a:stCxn id="43" idx="3"/>
            <a:endCxn id="16" idx="2"/>
          </p:cNvCxnSpPr>
          <p:nvPr/>
        </p:nvCxnSpPr>
        <p:spPr>
          <a:xfrm flipH="1" flipV="1">
            <a:off x="6320908" y="3512524"/>
            <a:ext cx="537092" cy="1255674"/>
          </a:xfrm>
          <a:prstGeom prst="bentConnector4">
            <a:avLst>
              <a:gd name="adj1" fmla="val -42563"/>
              <a:gd name="adj2" fmla="val 6729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63" name="Прямая со стрелкой 62"/>
          <p:cNvCxnSpPr>
            <a:stCxn id="48" idx="0"/>
            <a:endCxn id="19" idx="2"/>
          </p:cNvCxnSpPr>
          <p:nvPr/>
        </p:nvCxnSpPr>
        <p:spPr>
          <a:xfrm rot="16200000" flipV="1">
            <a:off x="7555783" y="3898908"/>
            <a:ext cx="862673" cy="8993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895600" y="5715000"/>
            <a:ext cx="4419600" cy="533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1600" dirty="0" smtClean="0"/>
              <a:t>Медицинская Информационная Система </a:t>
            </a:r>
            <a:endParaRPr lang="ru-RU" sz="1600" dirty="0"/>
          </a:p>
        </p:txBody>
      </p:sp>
      <p:sp>
        <p:nvSpPr>
          <p:cNvPr id="91" name="Rectangle 2">
            <a:extLst>
              <a:ext uri="{FF2B5EF4-FFF2-40B4-BE49-F238E27FC236}">
                <a16:creationId xmlns="" xmlns:a16="http://schemas.microsoft.com/office/drawing/2014/main" id="{8FA9B2A1-CF09-4AFE-9AF6-FB3FF1908541}"/>
              </a:ext>
            </a:extLst>
          </p:cNvPr>
          <p:cNvSpPr txBox="1">
            <a:spLocks noChangeArrowheads="1"/>
          </p:cNvSpPr>
          <p:nvPr/>
        </p:nvSpPr>
        <p:spPr>
          <a:xfrm>
            <a:off x="288399" y="0"/>
            <a:ext cx="7655403" cy="759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</a:t>
            </a:r>
            <a:r>
              <a:rPr lang="ru-RU" sz="2400" b="0" kern="0" dirty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с МИС в части использования ЛП и ИМН. Вариант </a:t>
            </a:r>
            <a:r>
              <a:rPr lang="ru-RU" sz="2400" b="0" kern="0" dirty="0" smtClean="0">
                <a:solidFill>
                  <a:srgbClr val="00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400" b="0" dirty="0">
              <a:solidFill>
                <a:srgbClr val="0044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image57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81200" y="4342650"/>
            <a:ext cx="1407096" cy="8631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2057400" y="52304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0"/>
            </a:lvl1pPr>
          </a:lstStyle>
          <a:p>
            <a:pPr algn="ctr"/>
            <a:r>
              <a:rPr lang="ru-RU" dirty="0"/>
              <a:t>Приходные накладные</a:t>
            </a:r>
          </a:p>
        </p:txBody>
      </p:sp>
      <p:cxnSp>
        <p:nvCxnSpPr>
          <p:cNvPr id="53" name="Прямая со стрелкой 62"/>
          <p:cNvCxnSpPr>
            <a:stCxn id="44" idx="2"/>
            <a:endCxn id="50" idx="0"/>
          </p:cNvCxnSpPr>
          <p:nvPr/>
        </p:nvCxnSpPr>
        <p:spPr>
          <a:xfrm rot="16200000" flipH="1">
            <a:off x="1440954" y="3098855"/>
            <a:ext cx="1212541" cy="127504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4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4"/>
  <p:tag name="HOTSPOTTYPE" val="DefinedInNavigator"/>
  <p:tag name="DEFINEDINNAVIGATOR" val="True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чение">
  <a:themeElements>
    <a:clrScheme name="2_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2_Тече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ПТ_presentation_01">
  <a:themeElements>
    <a:clrScheme name="ЭПТ_presentation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918</Words>
  <Application>Microsoft Office PowerPoint</Application>
  <PresentationFormat>Экран (4:3)</PresentationFormat>
  <Paragraphs>210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a_FuturaOrto</vt:lpstr>
      <vt:lpstr>Arial</vt:lpstr>
      <vt:lpstr>Calibri</vt:lpstr>
      <vt:lpstr>Candara</vt:lpstr>
      <vt:lpstr>Myriad Pro</vt:lpstr>
      <vt:lpstr>Tahoma</vt:lpstr>
      <vt:lpstr>Times New Roman</vt:lpstr>
      <vt:lpstr>Wingdings</vt:lpstr>
      <vt:lpstr>Течение</vt:lpstr>
      <vt:lpstr>2_Течение</vt:lpstr>
      <vt:lpstr>ЭПТ_presentation_01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возможности платформы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2019-02-07T07:39:49Z</dcterms:created>
  <dcterms:modified xsi:type="dcterms:W3CDTF">2019-04-18T16:10:20Z</dcterms:modified>
</cp:coreProperties>
</file>