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61" r:id="rId3"/>
  </p:sldMasterIdLst>
  <p:notesMasterIdLst>
    <p:notesMasterId r:id="rId15"/>
  </p:notesMasterIdLst>
  <p:sldIdLst>
    <p:sldId id="304" r:id="rId4"/>
    <p:sldId id="307" r:id="rId5"/>
    <p:sldId id="269" r:id="rId6"/>
    <p:sldId id="292" r:id="rId7"/>
    <p:sldId id="261" r:id="rId8"/>
    <p:sldId id="293" r:id="rId9"/>
    <p:sldId id="308" r:id="rId10"/>
    <p:sldId id="299" r:id="rId11"/>
    <p:sldId id="309" r:id="rId12"/>
    <p:sldId id="300" r:id="rId13"/>
    <p:sldId id="30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A7B"/>
    <a:srgbClr val="BFBFBF"/>
    <a:srgbClr val="FF9393"/>
    <a:srgbClr val="FFD54F"/>
    <a:srgbClr val="92D050"/>
    <a:srgbClr val="FF7575"/>
    <a:srgbClr val="8F0006"/>
    <a:srgbClr val="983D3B"/>
    <a:srgbClr val="A9C1DF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0562" autoAdjust="0"/>
  </p:normalViewPr>
  <p:slideViewPr>
    <p:cSldViewPr snapToGrid="0" showGuides="1">
      <p:cViewPr varScale="1">
        <p:scale>
          <a:sx n="62" d="100"/>
          <a:sy n="62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irogov%20center\&#1055;&#1088;&#1086;&#1075;&#1085;&#1086;&#1079;%20+%20&#1089;&#1088;&#1072;&#1074;&#1085;&#1077;&#1085;&#1080;&#1077;%20&#1089;%20&#1092;&#1072;&#1082;&#1090;&#1086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Pirogov%20center\&#1055;&#1088;&#1086;&#1075;&#1085;&#1086;&#1079;%20+%20&#1089;&#1088;&#1072;&#1074;&#1085;&#1077;&#1085;&#1080;&#1077;%20&#1089;%20&#1092;&#1072;&#1082;&#1090;&#1086;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irogov%20center\&#1055;&#1088;&#1086;&#1075;&#1085;&#1086;&#1079;%20+%20&#1089;&#1088;&#1072;&#1074;&#1085;&#1077;&#1085;&#1080;&#1077;%20&#1089;%20&#1092;&#1072;&#1082;&#1090;&#1086;&#108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3"/>
          <c:order val="0"/>
          <c:tx>
            <c:strRef>
              <c:f>Прогноз!$CJ$11</c:f>
              <c:strCache>
                <c:ptCount val="1"/>
                <c:pt idx="0">
                  <c:v>Прогноз 22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Прогноз!$CJ$12:$CJ$63</c:f>
              <c:numCache>
                <c:formatCode>#,##0</c:formatCode>
                <c:ptCount val="52"/>
                <c:pt idx="0">
                  <c:v>68.025812430439146</c:v>
                </c:pt>
                <c:pt idx="1">
                  <c:v>256.90464925286699</c:v>
                </c:pt>
                <c:pt idx="2">
                  <c:v>252.19487732286996</c:v>
                </c:pt>
                <c:pt idx="3">
                  <c:v>291.13572691874504</c:v>
                </c:pt>
                <c:pt idx="4">
                  <c:v>326.54426263690959</c:v>
                </c:pt>
                <c:pt idx="5">
                  <c:v>337.1853598287048</c:v>
                </c:pt>
                <c:pt idx="6">
                  <c:v>366.37906427882001</c:v>
                </c:pt>
                <c:pt idx="7">
                  <c:v>370.20131915812203</c:v>
                </c:pt>
                <c:pt idx="8">
                  <c:v>388.70964991695064</c:v>
                </c:pt>
                <c:pt idx="9">
                  <c:v>381.99062389963944</c:v>
                </c:pt>
                <c:pt idx="10">
                  <c:v>393.06200353520751</c:v>
                </c:pt>
                <c:pt idx="11">
                  <c:v>378.15621867889195</c:v>
                </c:pt>
                <c:pt idx="12">
                  <c:v>384.77490521261927</c:v>
                </c:pt>
                <c:pt idx="13">
                  <c:v>372.3815734922008</c:v>
                </c:pt>
                <c:pt idx="14">
                  <c:v>378.47811895618122</c:v>
                </c:pt>
                <c:pt idx="15">
                  <c:v>372.80179458359231</c:v>
                </c:pt>
                <c:pt idx="16">
                  <c:v>372.69005185835596</c:v>
                </c:pt>
                <c:pt idx="17">
                  <c:v>373.0454023821062</c:v>
                </c:pt>
                <c:pt idx="18">
                  <c:v>384.74508166247199</c:v>
                </c:pt>
                <c:pt idx="19">
                  <c:v>379.12981514699527</c:v>
                </c:pt>
                <c:pt idx="20">
                  <c:v>387.26438982596369</c:v>
                </c:pt>
                <c:pt idx="21">
                  <c:v>379.99388855759599</c:v>
                </c:pt>
                <c:pt idx="22">
                  <c:v>377.31383158585606</c:v>
                </c:pt>
                <c:pt idx="23">
                  <c:v>359.05506596230077</c:v>
                </c:pt>
                <c:pt idx="24">
                  <c:v>372.16238036042597</c:v>
                </c:pt>
                <c:pt idx="25">
                  <c:v>374.59268065104413</c:v>
                </c:pt>
                <c:pt idx="26">
                  <c:v>389.27010305006206</c:v>
                </c:pt>
                <c:pt idx="27">
                  <c:v>396.49985023433993</c:v>
                </c:pt>
                <c:pt idx="28">
                  <c:v>400.06760960760022</c:v>
                </c:pt>
                <c:pt idx="29">
                  <c:v>397.01180521630056</c:v>
                </c:pt>
                <c:pt idx="30">
                  <c:v>384.51960033755688</c:v>
                </c:pt>
                <c:pt idx="31">
                  <c:v>383.56535168286393</c:v>
                </c:pt>
                <c:pt idx="32">
                  <c:v>378.98883265036608</c:v>
                </c:pt>
                <c:pt idx="33">
                  <c:v>370.24286775458472</c:v>
                </c:pt>
                <c:pt idx="34">
                  <c:v>364.01959260879607</c:v>
                </c:pt>
                <c:pt idx="35">
                  <c:v>375.24053994530391</c:v>
                </c:pt>
                <c:pt idx="36">
                  <c:v>356.55079035057753</c:v>
                </c:pt>
                <c:pt idx="37">
                  <c:v>358.30791352390577</c:v>
                </c:pt>
                <c:pt idx="38">
                  <c:v>354.71569142832061</c:v>
                </c:pt>
                <c:pt idx="39">
                  <c:v>347.33792278445583</c:v>
                </c:pt>
                <c:pt idx="40">
                  <c:v>341.15496516331012</c:v>
                </c:pt>
                <c:pt idx="41">
                  <c:v>364.48068693138777</c:v>
                </c:pt>
                <c:pt idx="42">
                  <c:v>373.97417888064729</c:v>
                </c:pt>
                <c:pt idx="43">
                  <c:v>398.56980785047631</c:v>
                </c:pt>
                <c:pt idx="44">
                  <c:v>396.21761189712254</c:v>
                </c:pt>
                <c:pt idx="45">
                  <c:v>412.78222800341297</c:v>
                </c:pt>
                <c:pt idx="46">
                  <c:v>401.50453839706643</c:v>
                </c:pt>
                <c:pt idx="47">
                  <c:v>391.54607839436426</c:v>
                </c:pt>
                <c:pt idx="48">
                  <c:v>375.67651216222464</c:v>
                </c:pt>
                <c:pt idx="49">
                  <c:v>391.01958134675408</c:v>
                </c:pt>
                <c:pt idx="50">
                  <c:v>364.82293902343281</c:v>
                </c:pt>
                <c:pt idx="51">
                  <c:v>360.29853030268021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5-4606-B259-40A62709DE7B}"/>
            </c:ext>
          </c:extLst>
        </c:ser>
        <c:ser>
          <c:idx val="64"/>
          <c:order val="1"/>
          <c:tx>
            <c:strRef>
              <c:f>Прогноз!$CL$11</c:f>
              <c:strCache>
                <c:ptCount val="1"/>
                <c:pt idx="0">
                  <c:v>Группа 22 - t * s.e.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Прогноз!$CL$12:$CL$63</c:f>
              <c:numCache>
                <c:formatCode>#,##0</c:formatCode>
                <c:ptCount val="52"/>
                <c:pt idx="0">
                  <c:v>0</c:v>
                </c:pt>
                <c:pt idx="1">
                  <c:v>135.30464925286697</c:v>
                </c:pt>
                <c:pt idx="2">
                  <c:v>130.59487732286993</c:v>
                </c:pt>
                <c:pt idx="3">
                  <c:v>169.53572691874501</c:v>
                </c:pt>
                <c:pt idx="4">
                  <c:v>204.94426263690957</c:v>
                </c:pt>
                <c:pt idx="5">
                  <c:v>215.58535982870478</c:v>
                </c:pt>
                <c:pt idx="6">
                  <c:v>244.77906427881999</c:v>
                </c:pt>
                <c:pt idx="7">
                  <c:v>248.60131915812201</c:v>
                </c:pt>
                <c:pt idx="8">
                  <c:v>267.10964991695062</c:v>
                </c:pt>
                <c:pt idx="9">
                  <c:v>260.39062389963942</c:v>
                </c:pt>
                <c:pt idx="10">
                  <c:v>271.46200353520749</c:v>
                </c:pt>
                <c:pt idx="11">
                  <c:v>256.55621867889192</c:v>
                </c:pt>
                <c:pt idx="12">
                  <c:v>263.17490521261925</c:v>
                </c:pt>
                <c:pt idx="13">
                  <c:v>250.78157349220078</c:v>
                </c:pt>
                <c:pt idx="14">
                  <c:v>256.8781189561812</c:v>
                </c:pt>
                <c:pt idx="15">
                  <c:v>251.20179458359229</c:v>
                </c:pt>
                <c:pt idx="16">
                  <c:v>251.09005185835593</c:v>
                </c:pt>
                <c:pt idx="17">
                  <c:v>251.44540238210618</c:v>
                </c:pt>
                <c:pt idx="18">
                  <c:v>263.14508166247197</c:v>
                </c:pt>
                <c:pt idx="19">
                  <c:v>257.52981514699525</c:v>
                </c:pt>
                <c:pt idx="20">
                  <c:v>265.66438982596367</c:v>
                </c:pt>
                <c:pt idx="21">
                  <c:v>258.39388855759597</c:v>
                </c:pt>
                <c:pt idx="22">
                  <c:v>255.71383158585604</c:v>
                </c:pt>
                <c:pt idx="23">
                  <c:v>237.45506596230075</c:v>
                </c:pt>
                <c:pt idx="24">
                  <c:v>250.56238036042595</c:v>
                </c:pt>
                <c:pt idx="25">
                  <c:v>252.99268065104411</c:v>
                </c:pt>
                <c:pt idx="26">
                  <c:v>267.67010305006204</c:v>
                </c:pt>
                <c:pt idx="27">
                  <c:v>274.89985023433991</c:v>
                </c:pt>
                <c:pt idx="28">
                  <c:v>278.4676096076002</c:v>
                </c:pt>
                <c:pt idx="29">
                  <c:v>275.41180521630054</c:v>
                </c:pt>
                <c:pt idx="30">
                  <c:v>262.91960033755686</c:v>
                </c:pt>
                <c:pt idx="31">
                  <c:v>261.96535168286391</c:v>
                </c:pt>
                <c:pt idx="32">
                  <c:v>257.38883265036606</c:v>
                </c:pt>
                <c:pt idx="33">
                  <c:v>248.6428677545847</c:v>
                </c:pt>
                <c:pt idx="34">
                  <c:v>242.41959260879605</c:v>
                </c:pt>
                <c:pt idx="35">
                  <c:v>253.64053994530389</c:v>
                </c:pt>
                <c:pt idx="36">
                  <c:v>234.95079035057751</c:v>
                </c:pt>
                <c:pt idx="37">
                  <c:v>236.70791352390575</c:v>
                </c:pt>
                <c:pt idx="38">
                  <c:v>233.11569142832059</c:v>
                </c:pt>
                <c:pt idx="39">
                  <c:v>225.7379227844558</c:v>
                </c:pt>
                <c:pt idx="40">
                  <c:v>219.5549651633101</c:v>
                </c:pt>
                <c:pt idx="41">
                  <c:v>242.88068693138774</c:v>
                </c:pt>
                <c:pt idx="42">
                  <c:v>252.37417888064726</c:v>
                </c:pt>
                <c:pt idx="43">
                  <c:v>276.96980785047629</c:v>
                </c:pt>
                <c:pt idx="44">
                  <c:v>274.61761189712252</c:v>
                </c:pt>
                <c:pt idx="45">
                  <c:v>291.18222800341294</c:v>
                </c:pt>
                <c:pt idx="46">
                  <c:v>279.9045383970664</c:v>
                </c:pt>
                <c:pt idx="47">
                  <c:v>269.94607839436424</c:v>
                </c:pt>
                <c:pt idx="48">
                  <c:v>254.07651216222462</c:v>
                </c:pt>
                <c:pt idx="49">
                  <c:v>269.41958134675406</c:v>
                </c:pt>
                <c:pt idx="50">
                  <c:v>243.22293902343279</c:v>
                </c:pt>
                <c:pt idx="51">
                  <c:v>238.69853030268018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F5-4606-B259-40A62709DE7B}"/>
            </c:ext>
          </c:extLst>
        </c:ser>
        <c:ser>
          <c:idx val="65"/>
          <c:order val="2"/>
          <c:tx>
            <c:strRef>
              <c:f>Прогноз!$CM$11</c:f>
              <c:strCache>
                <c:ptCount val="1"/>
                <c:pt idx="0">
                  <c:v>Группа 22 + t * s.e.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Прогноз!$CM$12:$CM$63</c:f>
              <c:numCache>
                <c:formatCode>#,##0</c:formatCode>
                <c:ptCount val="52"/>
                <c:pt idx="0">
                  <c:v>189.62581243043917</c:v>
                </c:pt>
                <c:pt idx="1">
                  <c:v>378.50464925286701</c:v>
                </c:pt>
                <c:pt idx="2">
                  <c:v>373.79487732286998</c:v>
                </c:pt>
                <c:pt idx="3">
                  <c:v>412.73572691874506</c:v>
                </c:pt>
                <c:pt idx="4">
                  <c:v>448.14426263690962</c:v>
                </c:pt>
                <c:pt idx="5">
                  <c:v>458.78535982870483</c:v>
                </c:pt>
                <c:pt idx="6">
                  <c:v>487.97906427882003</c:v>
                </c:pt>
                <c:pt idx="7">
                  <c:v>491.80131915812206</c:v>
                </c:pt>
                <c:pt idx="8">
                  <c:v>510.30964991695066</c:v>
                </c:pt>
                <c:pt idx="9">
                  <c:v>503.59062389963947</c:v>
                </c:pt>
                <c:pt idx="10">
                  <c:v>514.66200353520753</c:v>
                </c:pt>
                <c:pt idx="11">
                  <c:v>499.75621867889197</c:v>
                </c:pt>
                <c:pt idx="12">
                  <c:v>506.3749052126193</c:v>
                </c:pt>
                <c:pt idx="13">
                  <c:v>493.98157349220082</c:v>
                </c:pt>
                <c:pt idx="14">
                  <c:v>500.07811895618124</c:v>
                </c:pt>
                <c:pt idx="15">
                  <c:v>494.40179458359233</c:v>
                </c:pt>
                <c:pt idx="16">
                  <c:v>494.29005185835598</c:v>
                </c:pt>
                <c:pt idx="17">
                  <c:v>494.64540238210623</c:v>
                </c:pt>
                <c:pt idx="18">
                  <c:v>506.34508166247201</c:v>
                </c:pt>
                <c:pt idx="19">
                  <c:v>500.72981514699529</c:v>
                </c:pt>
                <c:pt idx="20">
                  <c:v>508.86438982596371</c:v>
                </c:pt>
                <c:pt idx="21">
                  <c:v>501.59388855759602</c:v>
                </c:pt>
                <c:pt idx="22">
                  <c:v>498.91383158585609</c:v>
                </c:pt>
                <c:pt idx="23">
                  <c:v>480.6550659623008</c:v>
                </c:pt>
                <c:pt idx="24">
                  <c:v>493.76238036042599</c:v>
                </c:pt>
                <c:pt idx="25">
                  <c:v>496.19268065104416</c:v>
                </c:pt>
                <c:pt idx="26">
                  <c:v>510.87010305006208</c:v>
                </c:pt>
                <c:pt idx="27">
                  <c:v>518.0998502343399</c:v>
                </c:pt>
                <c:pt idx="28">
                  <c:v>521.66760960760018</c:v>
                </c:pt>
                <c:pt idx="29">
                  <c:v>518.61180521630058</c:v>
                </c:pt>
                <c:pt idx="30">
                  <c:v>506.1196003375569</c:v>
                </c:pt>
                <c:pt idx="31">
                  <c:v>505.16535168286396</c:v>
                </c:pt>
                <c:pt idx="32">
                  <c:v>500.5888326503661</c:v>
                </c:pt>
                <c:pt idx="33">
                  <c:v>491.84286775458474</c:v>
                </c:pt>
                <c:pt idx="34">
                  <c:v>485.6195926087961</c:v>
                </c:pt>
                <c:pt idx="35">
                  <c:v>496.84053994530393</c:v>
                </c:pt>
                <c:pt idx="36">
                  <c:v>478.15079035057755</c:v>
                </c:pt>
                <c:pt idx="37">
                  <c:v>479.90791352390579</c:v>
                </c:pt>
                <c:pt idx="38">
                  <c:v>476.31569142832063</c:v>
                </c:pt>
                <c:pt idx="39">
                  <c:v>468.93792278445585</c:v>
                </c:pt>
                <c:pt idx="40">
                  <c:v>462.75496516331015</c:v>
                </c:pt>
                <c:pt idx="41">
                  <c:v>486.08068693138779</c:v>
                </c:pt>
                <c:pt idx="42">
                  <c:v>495.57417888064731</c:v>
                </c:pt>
                <c:pt idx="43">
                  <c:v>520.16980785047633</c:v>
                </c:pt>
                <c:pt idx="44">
                  <c:v>517.81761189712256</c:v>
                </c:pt>
                <c:pt idx="45">
                  <c:v>534.38222800341293</c:v>
                </c:pt>
                <c:pt idx="46">
                  <c:v>523.10453839706645</c:v>
                </c:pt>
                <c:pt idx="47">
                  <c:v>513.14607839436428</c:v>
                </c:pt>
                <c:pt idx="48">
                  <c:v>497.27651216222466</c:v>
                </c:pt>
                <c:pt idx="49">
                  <c:v>512.6195813467541</c:v>
                </c:pt>
                <c:pt idx="50">
                  <c:v>486.42293902343283</c:v>
                </c:pt>
                <c:pt idx="51">
                  <c:v>481.89853030268023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F5-4606-B259-40A62709DE7B}"/>
            </c:ext>
          </c:extLst>
        </c:ser>
        <c:ser>
          <c:idx val="0"/>
          <c:order val="3"/>
          <c:tx>
            <c:strRef>
              <c:f>Прогноз!$CK$11</c:f>
              <c:strCache>
                <c:ptCount val="1"/>
                <c:pt idx="0">
                  <c:v>Факт 22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Прогноз!$CK$12:$CK$50</c:f>
              <c:numCache>
                <c:formatCode>#,##0</c:formatCode>
                <c:ptCount val="39"/>
                <c:pt idx="0">
                  <c:v>19</c:v>
                </c:pt>
                <c:pt idx="1">
                  <c:v>172</c:v>
                </c:pt>
                <c:pt idx="2">
                  <c:v>241</c:v>
                </c:pt>
                <c:pt idx="3">
                  <c:v>259</c:v>
                </c:pt>
                <c:pt idx="4">
                  <c:v>186</c:v>
                </c:pt>
                <c:pt idx="5">
                  <c:v>346</c:v>
                </c:pt>
                <c:pt idx="6">
                  <c:v>418</c:v>
                </c:pt>
                <c:pt idx="7">
                  <c:v>326</c:v>
                </c:pt>
                <c:pt idx="8">
                  <c:v>232</c:v>
                </c:pt>
                <c:pt idx="9">
                  <c:v>209</c:v>
                </c:pt>
                <c:pt idx="10">
                  <c:v>416</c:v>
                </c:pt>
                <c:pt idx="11">
                  <c:v>270</c:v>
                </c:pt>
                <c:pt idx="12">
                  <c:v>320</c:v>
                </c:pt>
                <c:pt idx="13">
                  <c:v>544</c:v>
                </c:pt>
                <c:pt idx="14">
                  <c:v>244</c:v>
                </c:pt>
                <c:pt idx="15">
                  <c:v>358</c:v>
                </c:pt>
                <c:pt idx="16">
                  <c:v>630</c:v>
                </c:pt>
                <c:pt idx="17">
                  <c:v>245</c:v>
                </c:pt>
                <c:pt idx="18">
                  <c:v>223</c:v>
                </c:pt>
                <c:pt idx="19">
                  <c:v>281</c:v>
                </c:pt>
                <c:pt idx="20">
                  <c:v>620</c:v>
                </c:pt>
                <c:pt idx="21">
                  <c:v>180</c:v>
                </c:pt>
                <c:pt idx="22">
                  <c:v>302</c:v>
                </c:pt>
                <c:pt idx="23">
                  <c:v>161</c:v>
                </c:pt>
                <c:pt idx="24">
                  <c:v>405</c:v>
                </c:pt>
                <c:pt idx="25">
                  <c:v>272</c:v>
                </c:pt>
                <c:pt idx="26">
                  <c:v>243</c:v>
                </c:pt>
                <c:pt idx="27">
                  <c:v>380</c:v>
                </c:pt>
                <c:pt idx="28">
                  <c:v>215</c:v>
                </c:pt>
                <c:pt idx="29">
                  <c:v>355</c:v>
                </c:pt>
                <c:pt idx="30">
                  <c:v>295</c:v>
                </c:pt>
                <c:pt idx="31">
                  <c:v>223</c:v>
                </c:pt>
                <c:pt idx="32">
                  <c:v>510</c:v>
                </c:pt>
                <c:pt idx="33">
                  <c:v>144</c:v>
                </c:pt>
                <c:pt idx="34">
                  <c:v>335</c:v>
                </c:pt>
                <c:pt idx="35">
                  <c:v>203</c:v>
                </c:pt>
                <c:pt idx="36">
                  <c:v>163</c:v>
                </c:pt>
                <c:pt idx="37">
                  <c:v>202</c:v>
                </c:pt>
                <c:pt idx="38">
                  <c:v>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F5-4606-B259-40A62709D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071040"/>
        <c:axId val="112072960"/>
        <c:extLst/>
      </c:lineChart>
      <c:catAx>
        <c:axId val="112071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ru-RU" sz="160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Номер недели</a:t>
                </a:r>
                <a:endParaRPr lang="en-US" sz="160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72960"/>
        <c:crosses val="autoZero"/>
        <c:auto val="1"/>
        <c:lblAlgn val="ctr"/>
        <c:lblOffset val="100"/>
        <c:noMultiLvlLbl val="0"/>
      </c:catAx>
      <c:valAx>
        <c:axId val="11207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ru-RU" sz="160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Персонифицированное</a:t>
                </a:r>
                <a:r>
                  <a:rPr lang="ru-RU" sz="16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списание препаратов, ед.</a:t>
                </a:r>
                <a:endParaRPr lang="en-US" sz="160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3.68529545267717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0"/>
          <c:order val="0"/>
          <c:tx>
            <c:strRef>
              <c:f>Прогноз!$CF$11</c:f>
              <c:strCache>
                <c:ptCount val="1"/>
                <c:pt idx="0">
                  <c:v>Прогноз 21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Прогноз!$CF$12:$CF$63</c:f>
              <c:numCache>
                <c:formatCode>#,##0</c:formatCode>
                <c:ptCount val="52"/>
                <c:pt idx="0">
                  <c:v>95.814809168356774</c:v>
                </c:pt>
                <c:pt idx="1">
                  <c:v>426.71669642111732</c:v>
                </c:pt>
                <c:pt idx="2">
                  <c:v>538.77393394883268</c:v>
                </c:pt>
                <c:pt idx="3">
                  <c:v>417.20109352944382</c:v>
                </c:pt>
                <c:pt idx="4">
                  <c:v>485.62469243594728</c:v>
                </c:pt>
                <c:pt idx="5">
                  <c:v>408.470337660121</c:v>
                </c:pt>
                <c:pt idx="6">
                  <c:v>453.12441928059536</c:v>
                </c:pt>
                <c:pt idx="7">
                  <c:v>397.72796339822617</c:v>
                </c:pt>
                <c:pt idx="8">
                  <c:v>425.33654876516795</c:v>
                </c:pt>
                <c:pt idx="9">
                  <c:v>393.86558519559492</c:v>
                </c:pt>
                <c:pt idx="10">
                  <c:v>406.35402711969715</c:v>
                </c:pt>
                <c:pt idx="11">
                  <c:v>383.22530978096358</c:v>
                </c:pt>
                <c:pt idx="12">
                  <c:v>389.01590231578763</c:v>
                </c:pt>
                <c:pt idx="13">
                  <c:v>373.87624753633145</c:v>
                </c:pt>
                <c:pt idx="14">
                  <c:v>374.04480952268693</c:v>
                </c:pt>
                <c:pt idx="15">
                  <c:v>366.01451598640335</c:v>
                </c:pt>
                <c:pt idx="16">
                  <c:v>356.33100126849644</c:v>
                </c:pt>
                <c:pt idx="17">
                  <c:v>352.56852648287202</c:v>
                </c:pt>
                <c:pt idx="18">
                  <c:v>341.87659246407839</c:v>
                </c:pt>
                <c:pt idx="19">
                  <c:v>325.77924990364073</c:v>
                </c:pt>
                <c:pt idx="20">
                  <c:v>330.81962785357575</c:v>
                </c:pt>
                <c:pt idx="21">
                  <c:v>321.87619859126238</c:v>
                </c:pt>
                <c:pt idx="22">
                  <c:v>320.34154934096773</c:v>
                </c:pt>
                <c:pt idx="23">
                  <c:v>314.96736031548477</c:v>
                </c:pt>
                <c:pt idx="24">
                  <c:v>314.0331431163936</c:v>
                </c:pt>
                <c:pt idx="25">
                  <c:v>300.83186554806991</c:v>
                </c:pt>
                <c:pt idx="26">
                  <c:v>305.92469473770069</c:v>
                </c:pt>
                <c:pt idx="27">
                  <c:v>289.98040544074502</c:v>
                </c:pt>
                <c:pt idx="28">
                  <c:v>297.50401160487024</c:v>
                </c:pt>
                <c:pt idx="29">
                  <c:v>282.28749542244401</c:v>
                </c:pt>
                <c:pt idx="30">
                  <c:v>290.23042366092011</c:v>
                </c:pt>
                <c:pt idx="31">
                  <c:v>277.29152466132092</c:v>
                </c:pt>
                <c:pt idx="32">
                  <c:v>284.51612672073941</c:v>
                </c:pt>
                <c:pt idx="33">
                  <c:v>274.13816188441729</c:v>
                </c:pt>
                <c:pt idx="34">
                  <c:v>280.45079342743225</c:v>
                </c:pt>
                <c:pt idx="35">
                  <c:v>272.59031567161401</c:v>
                </c:pt>
                <c:pt idx="36">
                  <c:v>277.80357674205135</c:v>
                </c:pt>
                <c:pt idx="37">
                  <c:v>272.28361098759331</c:v>
                </c:pt>
                <c:pt idx="38">
                  <c:v>276.71960499992264</c:v>
                </c:pt>
                <c:pt idx="39">
                  <c:v>273.22579317472605</c:v>
                </c:pt>
                <c:pt idx="40">
                  <c:v>277.13501285657696</c:v>
                </c:pt>
                <c:pt idx="41">
                  <c:v>275.39412182781257</c:v>
                </c:pt>
                <c:pt idx="42">
                  <c:v>278.95520113416535</c:v>
                </c:pt>
                <c:pt idx="43">
                  <c:v>278.91477298764931</c:v>
                </c:pt>
                <c:pt idx="44">
                  <c:v>282.38416828650082</c:v>
                </c:pt>
                <c:pt idx="45">
                  <c:v>283.7841778075861</c:v>
                </c:pt>
                <c:pt idx="46">
                  <c:v>287.86820391778508</c:v>
                </c:pt>
                <c:pt idx="47">
                  <c:v>290.10297459038776</c:v>
                </c:pt>
                <c:pt idx="48">
                  <c:v>294.59700391620925</c:v>
                </c:pt>
                <c:pt idx="49">
                  <c:v>297.71898834281853</c:v>
                </c:pt>
                <c:pt idx="50">
                  <c:v>302.57750624233068</c:v>
                </c:pt>
                <c:pt idx="51">
                  <c:v>306.46902983150886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6C-4C1F-981D-14898A72BD0C}"/>
            </c:ext>
          </c:extLst>
        </c:ser>
        <c:ser>
          <c:idx val="61"/>
          <c:order val="1"/>
          <c:tx>
            <c:strRef>
              <c:f>Прогноз!$CH$11</c:f>
              <c:strCache>
                <c:ptCount val="1"/>
                <c:pt idx="0">
                  <c:v>Группа 21 - t * s.e.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Прогноз!$CH$12:$CH$63</c:f>
              <c:numCache>
                <c:formatCode>#,##0</c:formatCode>
                <c:ptCount val="52"/>
                <c:pt idx="0">
                  <c:v>0</c:v>
                </c:pt>
                <c:pt idx="1">
                  <c:v>239.83669642111732</c:v>
                </c:pt>
                <c:pt idx="2">
                  <c:v>351.89393394883268</c:v>
                </c:pt>
                <c:pt idx="3">
                  <c:v>230.32109352944383</c:v>
                </c:pt>
                <c:pt idx="4">
                  <c:v>298.74469243594729</c:v>
                </c:pt>
                <c:pt idx="5">
                  <c:v>221.59033766012101</c:v>
                </c:pt>
                <c:pt idx="6">
                  <c:v>266.24441928059537</c:v>
                </c:pt>
                <c:pt idx="7">
                  <c:v>210.84796339822617</c:v>
                </c:pt>
                <c:pt idx="8">
                  <c:v>238.45654876516795</c:v>
                </c:pt>
                <c:pt idx="9">
                  <c:v>206.98558519559492</c:v>
                </c:pt>
                <c:pt idx="10">
                  <c:v>219.47402711969715</c:v>
                </c:pt>
                <c:pt idx="11">
                  <c:v>196.34530978096359</c:v>
                </c:pt>
                <c:pt idx="12">
                  <c:v>202.13590231578763</c:v>
                </c:pt>
                <c:pt idx="13">
                  <c:v>186.99624753633145</c:v>
                </c:pt>
                <c:pt idx="14">
                  <c:v>187.16480952268694</c:v>
                </c:pt>
                <c:pt idx="15">
                  <c:v>179.13451598640336</c:v>
                </c:pt>
                <c:pt idx="16">
                  <c:v>169.45100126849644</c:v>
                </c:pt>
                <c:pt idx="17">
                  <c:v>165.68852648287202</c:v>
                </c:pt>
                <c:pt idx="18">
                  <c:v>154.99659246407839</c:v>
                </c:pt>
                <c:pt idx="19">
                  <c:v>138.89924990364074</c:v>
                </c:pt>
                <c:pt idx="20">
                  <c:v>143.93962785357576</c:v>
                </c:pt>
                <c:pt idx="21">
                  <c:v>134.99619859126238</c:v>
                </c:pt>
                <c:pt idx="22">
                  <c:v>133.46154934096774</c:v>
                </c:pt>
                <c:pt idx="23">
                  <c:v>128.08736031548477</c:v>
                </c:pt>
                <c:pt idx="24">
                  <c:v>127.15314311639361</c:v>
                </c:pt>
                <c:pt idx="25">
                  <c:v>113.95186554806992</c:v>
                </c:pt>
                <c:pt idx="26">
                  <c:v>119.04469473770069</c:v>
                </c:pt>
                <c:pt idx="27">
                  <c:v>103.10040544074502</c:v>
                </c:pt>
                <c:pt idx="28">
                  <c:v>110.62401160487025</c:v>
                </c:pt>
                <c:pt idx="29">
                  <c:v>95.407495422444015</c:v>
                </c:pt>
                <c:pt idx="30">
                  <c:v>103.35042366092011</c:v>
                </c:pt>
                <c:pt idx="31">
                  <c:v>90.411524661320925</c:v>
                </c:pt>
                <c:pt idx="32">
                  <c:v>97.636126720739412</c:v>
                </c:pt>
                <c:pt idx="33">
                  <c:v>87.258161884417291</c:v>
                </c:pt>
                <c:pt idx="34">
                  <c:v>93.57079342743225</c:v>
                </c:pt>
                <c:pt idx="35">
                  <c:v>85.710315671614012</c:v>
                </c:pt>
                <c:pt idx="36">
                  <c:v>90.923576742051353</c:v>
                </c:pt>
                <c:pt idx="37">
                  <c:v>85.403610987593311</c:v>
                </c:pt>
                <c:pt idx="38">
                  <c:v>89.839604999922642</c:v>
                </c:pt>
                <c:pt idx="39">
                  <c:v>86.345793174726055</c:v>
                </c:pt>
                <c:pt idx="40">
                  <c:v>90.255012856576968</c:v>
                </c:pt>
                <c:pt idx="41">
                  <c:v>88.514121827812573</c:v>
                </c:pt>
                <c:pt idx="42">
                  <c:v>92.075201134165354</c:v>
                </c:pt>
                <c:pt idx="43">
                  <c:v>92.034772987649319</c:v>
                </c:pt>
                <c:pt idx="44">
                  <c:v>95.504168286500828</c:v>
                </c:pt>
                <c:pt idx="45">
                  <c:v>96.904177807586109</c:v>
                </c:pt>
                <c:pt idx="46">
                  <c:v>100.98820391778509</c:v>
                </c:pt>
                <c:pt idx="47">
                  <c:v>103.22297459038776</c:v>
                </c:pt>
                <c:pt idx="48">
                  <c:v>107.71700391620925</c:v>
                </c:pt>
                <c:pt idx="49">
                  <c:v>110.83898834281854</c:v>
                </c:pt>
                <c:pt idx="50">
                  <c:v>115.69750624233069</c:v>
                </c:pt>
                <c:pt idx="51">
                  <c:v>119.58902983150887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6C-4C1F-981D-14898A72BD0C}"/>
            </c:ext>
          </c:extLst>
        </c:ser>
        <c:ser>
          <c:idx val="62"/>
          <c:order val="2"/>
          <c:tx>
            <c:strRef>
              <c:f>Прогноз!$CI$11</c:f>
              <c:strCache>
                <c:ptCount val="1"/>
                <c:pt idx="0">
                  <c:v>Группа 21 + t * s.e.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Прогноз!$CI$12:$CI$63</c:f>
              <c:numCache>
                <c:formatCode>#,##0</c:formatCode>
                <c:ptCount val="52"/>
                <c:pt idx="0">
                  <c:v>282.69480916835676</c:v>
                </c:pt>
                <c:pt idx="1">
                  <c:v>613.59669642111726</c:v>
                </c:pt>
                <c:pt idx="2">
                  <c:v>725.65393394883267</c:v>
                </c:pt>
                <c:pt idx="3">
                  <c:v>604.08109352944382</c:v>
                </c:pt>
                <c:pt idx="4">
                  <c:v>672.50469243594728</c:v>
                </c:pt>
                <c:pt idx="5">
                  <c:v>595.350337660121</c:v>
                </c:pt>
                <c:pt idx="6">
                  <c:v>640.00441928059536</c:v>
                </c:pt>
                <c:pt idx="7">
                  <c:v>584.60796339822616</c:v>
                </c:pt>
                <c:pt idx="8">
                  <c:v>612.216548765168</c:v>
                </c:pt>
                <c:pt idx="9">
                  <c:v>580.74558519559491</c:v>
                </c:pt>
                <c:pt idx="10">
                  <c:v>593.2340271196972</c:v>
                </c:pt>
                <c:pt idx="11">
                  <c:v>570.10530978096358</c:v>
                </c:pt>
                <c:pt idx="12">
                  <c:v>575.89590231578768</c:v>
                </c:pt>
                <c:pt idx="13">
                  <c:v>560.75624753633144</c:v>
                </c:pt>
                <c:pt idx="14">
                  <c:v>560.92480952268693</c:v>
                </c:pt>
                <c:pt idx="15">
                  <c:v>552.89451598640335</c:v>
                </c:pt>
                <c:pt idx="16">
                  <c:v>543.21100126849637</c:v>
                </c:pt>
                <c:pt idx="17">
                  <c:v>539.44852648287201</c:v>
                </c:pt>
                <c:pt idx="18">
                  <c:v>528.75659246407838</c:v>
                </c:pt>
                <c:pt idx="19">
                  <c:v>512.65924990364078</c:v>
                </c:pt>
                <c:pt idx="20">
                  <c:v>517.69962785357575</c:v>
                </c:pt>
                <c:pt idx="21">
                  <c:v>508.75619859126238</c:v>
                </c:pt>
                <c:pt idx="22">
                  <c:v>507.22154934096773</c:v>
                </c:pt>
                <c:pt idx="23">
                  <c:v>501.84736031548476</c:v>
                </c:pt>
                <c:pt idx="24">
                  <c:v>500.9131431163936</c:v>
                </c:pt>
                <c:pt idx="25">
                  <c:v>487.71186554806991</c:v>
                </c:pt>
                <c:pt idx="26">
                  <c:v>492.80469473770069</c:v>
                </c:pt>
                <c:pt idx="27">
                  <c:v>476.86040544074501</c:v>
                </c:pt>
                <c:pt idx="28">
                  <c:v>484.38401160487024</c:v>
                </c:pt>
                <c:pt idx="29">
                  <c:v>469.16749542244401</c:v>
                </c:pt>
                <c:pt idx="30">
                  <c:v>477.11042366092011</c:v>
                </c:pt>
                <c:pt idx="31">
                  <c:v>464.17152466132092</c:v>
                </c:pt>
                <c:pt idx="32">
                  <c:v>471.3961267207394</c:v>
                </c:pt>
                <c:pt idx="33">
                  <c:v>461.01816188441728</c:v>
                </c:pt>
                <c:pt idx="34">
                  <c:v>467.33079342743224</c:v>
                </c:pt>
                <c:pt idx="35">
                  <c:v>459.470315671614</c:v>
                </c:pt>
                <c:pt idx="36">
                  <c:v>464.68357674205134</c:v>
                </c:pt>
                <c:pt idx="37">
                  <c:v>459.1636109875933</c:v>
                </c:pt>
                <c:pt idx="38">
                  <c:v>463.59960499992263</c:v>
                </c:pt>
                <c:pt idx="39">
                  <c:v>460.10579317472605</c:v>
                </c:pt>
                <c:pt idx="40">
                  <c:v>464.01501285657696</c:v>
                </c:pt>
                <c:pt idx="41">
                  <c:v>462.27412182781256</c:v>
                </c:pt>
                <c:pt idx="42">
                  <c:v>465.83520113416535</c:v>
                </c:pt>
                <c:pt idx="43">
                  <c:v>465.79477298764931</c:v>
                </c:pt>
                <c:pt idx="44">
                  <c:v>469.26416828650082</c:v>
                </c:pt>
                <c:pt idx="45">
                  <c:v>470.6641778075861</c:v>
                </c:pt>
                <c:pt idx="46">
                  <c:v>474.74820391778508</c:v>
                </c:pt>
                <c:pt idx="47">
                  <c:v>476.98297459038776</c:v>
                </c:pt>
                <c:pt idx="48">
                  <c:v>481.47700391620924</c:v>
                </c:pt>
                <c:pt idx="49">
                  <c:v>484.59898834281853</c:v>
                </c:pt>
                <c:pt idx="50">
                  <c:v>489.45750624233068</c:v>
                </c:pt>
                <c:pt idx="51">
                  <c:v>493.34902983150886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6C-4C1F-981D-14898A72BD0C}"/>
            </c:ext>
          </c:extLst>
        </c:ser>
        <c:ser>
          <c:idx val="0"/>
          <c:order val="3"/>
          <c:tx>
            <c:strRef>
              <c:f>Прогноз!$CG$11</c:f>
              <c:strCache>
                <c:ptCount val="1"/>
                <c:pt idx="0">
                  <c:v>Факт 21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Прогноз!$CG$12:$CG$50</c:f>
              <c:numCache>
                <c:formatCode>#,##0</c:formatCode>
                <c:ptCount val="39"/>
                <c:pt idx="0">
                  <c:v>14</c:v>
                </c:pt>
                <c:pt idx="1">
                  <c:v>580</c:v>
                </c:pt>
                <c:pt idx="2">
                  <c:v>477</c:v>
                </c:pt>
                <c:pt idx="3">
                  <c:v>404</c:v>
                </c:pt>
                <c:pt idx="4">
                  <c:v>666</c:v>
                </c:pt>
                <c:pt idx="5">
                  <c:v>622</c:v>
                </c:pt>
                <c:pt idx="6">
                  <c:v>566</c:v>
                </c:pt>
                <c:pt idx="7">
                  <c:v>541</c:v>
                </c:pt>
                <c:pt idx="8">
                  <c:v>657</c:v>
                </c:pt>
                <c:pt idx="9">
                  <c:v>478</c:v>
                </c:pt>
                <c:pt idx="10">
                  <c:v>864</c:v>
                </c:pt>
                <c:pt idx="11">
                  <c:v>632</c:v>
                </c:pt>
                <c:pt idx="12">
                  <c:v>743</c:v>
                </c:pt>
                <c:pt idx="13">
                  <c:v>545</c:v>
                </c:pt>
                <c:pt idx="14">
                  <c:v>571</c:v>
                </c:pt>
                <c:pt idx="15">
                  <c:v>652</c:v>
                </c:pt>
                <c:pt idx="16">
                  <c:v>757</c:v>
                </c:pt>
                <c:pt idx="17">
                  <c:v>384</c:v>
                </c:pt>
                <c:pt idx="18">
                  <c:v>735</c:v>
                </c:pt>
                <c:pt idx="19">
                  <c:v>689</c:v>
                </c:pt>
                <c:pt idx="20">
                  <c:v>706</c:v>
                </c:pt>
                <c:pt idx="21">
                  <c:v>626.5</c:v>
                </c:pt>
                <c:pt idx="22">
                  <c:v>914</c:v>
                </c:pt>
                <c:pt idx="23">
                  <c:v>688</c:v>
                </c:pt>
                <c:pt idx="24">
                  <c:v>734.5</c:v>
                </c:pt>
                <c:pt idx="25">
                  <c:v>737</c:v>
                </c:pt>
                <c:pt idx="26">
                  <c:v>788</c:v>
                </c:pt>
                <c:pt idx="27">
                  <c:v>814.5</c:v>
                </c:pt>
                <c:pt idx="28">
                  <c:v>558</c:v>
                </c:pt>
                <c:pt idx="29">
                  <c:v>481</c:v>
                </c:pt>
                <c:pt idx="30">
                  <c:v>776</c:v>
                </c:pt>
                <c:pt idx="31">
                  <c:v>545.5</c:v>
                </c:pt>
                <c:pt idx="32">
                  <c:v>541.5</c:v>
                </c:pt>
                <c:pt idx="33">
                  <c:v>414</c:v>
                </c:pt>
                <c:pt idx="34">
                  <c:v>673</c:v>
                </c:pt>
                <c:pt idx="35">
                  <c:v>427</c:v>
                </c:pt>
                <c:pt idx="36">
                  <c:v>479.5</c:v>
                </c:pt>
                <c:pt idx="37">
                  <c:v>452</c:v>
                </c:pt>
                <c:pt idx="38">
                  <c:v>373.5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6C-4C1F-981D-14898A72B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826752"/>
        <c:axId val="104837120"/>
        <c:extLst/>
      </c:lineChart>
      <c:catAx>
        <c:axId val="104826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ru-RU" sz="160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Номер недели</a:t>
                </a:r>
                <a:endParaRPr lang="en-US" sz="160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120"/>
        <c:crosses val="autoZero"/>
        <c:auto val="1"/>
        <c:lblAlgn val="ctr"/>
        <c:lblOffset val="100"/>
        <c:noMultiLvlLbl val="0"/>
      </c:catAx>
      <c:valAx>
        <c:axId val="10483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ru-RU" sz="160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Персонифицированное</a:t>
                </a:r>
                <a:r>
                  <a:rPr lang="ru-RU" sz="16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списание препаратов, ед.</a:t>
                </a:r>
                <a:endParaRPr lang="en-US" sz="160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c:rich>
          </c:tx>
          <c:layout>
            <c:manualLayout>
              <c:xMode val="edge"/>
              <c:yMode val="edge"/>
              <c:x val="4.4200084618219735E-3"/>
              <c:y val="8.32053276588490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26752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Свод!$L$2:$N$2</c:f>
              <c:strCache>
                <c:ptCount val="3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</c:strCache>
            </c:strRef>
          </c:cat>
          <c:val>
            <c:numRef>
              <c:f>Свод!$L$36:$N$36</c:f>
              <c:numCache>
                <c:formatCode>0.00%</c:formatCode>
                <c:ptCount val="3"/>
                <c:pt idx="0">
                  <c:v>0.57899999999999996</c:v>
                </c:pt>
                <c:pt idx="1">
                  <c:v>0.5524</c:v>
                </c:pt>
                <c:pt idx="2">
                  <c:v>0.29239999999999999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B-4909-877D-C3671486EE00}"/>
            </c:ext>
          </c:extLst>
        </c:ser>
        <c:ser>
          <c:idx val="1"/>
          <c:order val="1"/>
          <c:spPr>
            <a:solidFill>
              <a:srgbClr val="FFD54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Свод!$L$2:$N$2</c:f>
              <c:strCache>
                <c:ptCount val="3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</c:strCache>
            </c:strRef>
          </c:cat>
          <c:val>
            <c:numRef>
              <c:f>Свод!$L$37:$N$37</c:f>
              <c:numCache>
                <c:formatCode>0.00%</c:formatCode>
                <c:ptCount val="3"/>
                <c:pt idx="0">
                  <c:v>0.26479999999999998</c:v>
                </c:pt>
                <c:pt idx="1">
                  <c:v>8.1799999999999998E-2</c:v>
                </c:pt>
                <c:pt idx="2">
                  <c:v>0.31669999999999998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B-4909-877D-C3671486EE00}"/>
            </c:ext>
          </c:extLst>
        </c:ser>
        <c:ser>
          <c:idx val="2"/>
          <c:order val="2"/>
          <c:spPr>
            <a:solidFill>
              <a:srgbClr val="FF939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Свод!$L$2:$N$2</c:f>
              <c:strCache>
                <c:ptCount val="3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</c:strCache>
            </c:strRef>
          </c:cat>
          <c:val>
            <c:numRef>
              <c:f>Свод!$L$38:$N$38</c:f>
              <c:numCache>
                <c:formatCode>0.00%</c:formatCode>
                <c:ptCount val="3"/>
                <c:pt idx="0">
                  <c:v>0.10220000000000001</c:v>
                </c:pt>
                <c:pt idx="1">
                  <c:v>0.31179999999999997</c:v>
                </c:pt>
                <c:pt idx="2">
                  <c:v>0.33689999999999998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B-4909-877D-C3671486EE00}"/>
            </c:ext>
          </c:extLst>
        </c:ser>
        <c:ser>
          <c:idx val="3"/>
          <c:order val="3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Свод!$L$2:$N$2</c:f>
              <c:strCache>
                <c:ptCount val="3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</c:strCache>
            </c:strRef>
          </c:cat>
          <c:val>
            <c:numRef>
              <c:f>Свод!$L$39:$N$39</c:f>
              <c:numCache>
                <c:formatCode>0.00%</c:formatCode>
                <c:ptCount val="3"/>
                <c:pt idx="0">
                  <c:v>5.4000000000000048E-2</c:v>
                </c:pt>
                <c:pt idx="1">
                  <c:v>5.4000000000000048E-2</c:v>
                </c:pt>
                <c:pt idx="2">
                  <c:v>5.4000000000000048E-2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B-4909-877D-C3671486E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58880"/>
        <c:axId val="84060416"/>
      </c:barChart>
      <c:catAx>
        <c:axId val="840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84060416"/>
        <c:crosses val="autoZero"/>
        <c:auto val="1"/>
        <c:lblAlgn val="ctr"/>
        <c:lblOffset val="100"/>
        <c:noMultiLvlLbl val="0"/>
      </c:catAx>
      <c:valAx>
        <c:axId val="8406041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5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21483227233847E-2"/>
          <c:y val="3.2738102910129102E-2"/>
          <c:w val="0.9784785167727662"/>
          <c:h val="0.93452379417974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Антикоагулянты</c:v>
                </c:pt>
                <c:pt idx="1">
                  <c:v>Пищеварительный тракт</c:v>
                </c:pt>
                <c:pt idx="2">
                  <c:v>Препараты для лечения заболеваний нервной системы</c:v>
                </c:pt>
                <c:pt idx="3">
                  <c:v>Противомикробные препараты для системного использования</c:v>
                </c:pt>
                <c:pt idx="4">
                  <c:v>Миорелаксанты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</c:v>
                </c:pt>
                <c:pt idx="2">
                  <c:v>0.1</c:v>
                </c:pt>
                <c:pt idx="3">
                  <c:v>0.12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A-4306-A09C-C49368547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872086687"/>
        <c:axId val="1072483279"/>
      </c:barChart>
      <c:catAx>
        <c:axId val="8720866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483279"/>
        <c:crosses val="autoZero"/>
        <c:auto val="1"/>
        <c:lblAlgn val="ctr"/>
        <c:lblOffset val="100"/>
        <c:noMultiLvlLbl val="0"/>
      </c:catAx>
      <c:valAx>
        <c:axId val="1072483279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8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6C1A-E5DB-4079-A133-A33CE9506437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5D6D2-EE21-4E47-A6C4-57AEA7D1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4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D6D2-EE21-4E47-A6C4-57AEA7D15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3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D6D2-EE21-4E47-A6C4-57AEA7D15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8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D6D2-EE21-4E47-A6C4-57AEA7D15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D6D2-EE21-4E47-A6C4-57AEA7D15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D6D2-EE21-4E47-A6C4-57AEA7D15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5D6D2-EE21-4E47-A6C4-57AEA7D15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20126" y="5892800"/>
            <a:ext cx="504824" cy="93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background image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3429000"/>
            <a:ext cx="9143999" cy="941944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anchor="ctr"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" y="4370945"/>
            <a:ext cx="9143999" cy="307777"/>
          </a:xfrm>
          <a:solidFill>
            <a:srgbClr val="FFFFFF">
              <a:alpha val="30196"/>
            </a:srgbClr>
          </a:solidFill>
          <a:ln>
            <a:noFill/>
          </a:ln>
        </p:spPr>
        <p:txBody>
          <a:bodyPr/>
          <a:lstStyle>
            <a:lvl1pPr marL="0" indent="0" algn="ctr">
              <a:buNone/>
              <a:defRPr lang="en-GB" sz="1400" i="0" kern="1200" cap="all" spc="50" baseline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7357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F69F3BD4-E37D-4F73-B484-9A78EC82FFF6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31889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85" y="1955261"/>
            <a:ext cx="7920000" cy="200966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85" y="3805055"/>
            <a:ext cx="7920000" cy="369332"/>
          </a:xfrm>
        </p:spPr>
        <p:txBody>
          <a:bodyPr anchor="t"/>
          <a:lstStyle>
            <a:lvl1pPr marL="0" indent="0" algn="ctr">
              <a:buNone/>
              <a:defRPr sz="1800" b="1" i="0" kern="1200" cap="all" spc="100" baseline="0">
                <a:solidFill>
                  <a:schemeClr val="tx1"/>
                </a:solidFill>
                <a:latin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5BE0AC6-4279-4C92-80EF-58485295A5E4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9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ef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83139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F6D0017-D700-4C30-AC8E-755A4D0142CB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17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92362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igh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752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7288849-6BED-430B-8C41-5ACB29E6D0F0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69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ef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17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83139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0A12EA7-D076-4D41-8702-F6F0E33AB1D0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185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752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9F4E84B-BF5B-4495-A0D8-E641DFE4C823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391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&amp; Content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63441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5E039E0-A9A4-4A51-A6F8-5B1D84B8EF1F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8940" y="1751417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2074" y="1751417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1784535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97292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0795630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&amp; Content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CEE528A-B8BA-4436-89BC-DCDAF287E4F5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5608" y="1742788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8742" y="1742788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57608" y="1784534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291860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3188509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&amp; Content Black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7608" y="1784534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291860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CF6D1DD-7A26-4716-9665-23070D6BE260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5608" y="1742788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8742" y="1742788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2597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&amp; Content Black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63441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1784535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97292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19CDA60-C0E7-4458-BC15-B838D34E5A50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8940" y="1751417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2074" y="1751417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8743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BF6B90-0815-4BA1-B26D-8EA682F7FBAA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41426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03516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6789" y="483202"/>
            <a:ext cx="4010025" cy="707886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50809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defTabSz="914378" rtl="0" eaLnBrk="1" latinLnBrk="0" hangingPunct="1">
              <a:spcBef>
                <a:spcPct val="0"/>
              </a:spcBef>
              <a:buNone/>
              <a:defRPr lang="en-GB" sz="2000" b="1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6AF83EC-A3F2-45B3-80EB-7F8E287630BC}" type="datetime1">
              <a:rPr lang="en-US" smtClean="0"/>
              <a:t>4/16/2019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356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8" name="Picture 10" descr="Plus log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2" y="5867403"/>
            <a:ext cx="439737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6789" y="483202"/>
            <a:ext cx="4010025" cy="707886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50809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defTabSz="914378" rtl="0" eaLnBrk="1" latinLnBrk="0" hangingPunct="1">
              <a:spcBef>
                <a:spcPct val="0"/>
              </a:spcBef>
              <a:buNone/>
              <a:defRPr lang="en-GB" sz="2000" b="1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086C977-7AB7-40F3-98A9-145B77E9E532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62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94CE5DD-4CA8-4CE9-A019-CECDFDE4CEC2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153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Imag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6" name="Picture 11" descr="Plus log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2" y="5867403"/>
            <a:ext cx="439737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36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6814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8BF8A4-B739-4739-A973-A36BC061AD2C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811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681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420B589A-9BBD-4241-8307-2EE5806FBC1B}" type="datetime1">
              <a:rPr lang="en-US" smtClean="0"/>
              <a:t>4/16/2019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215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Imag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lus log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2" y="5867403"/>
            <a:ext cx="439737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36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68149"/>
          </a:xfrm>
        </p:spPr>
        <p:txBody>
          <a:bodyPr/>
          <a:lstStyle>
            <a:lvl1pPr>
              <a:spcBef>
                <a:spcPts val="1200"/>
              </a:spcBef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5695DB5-819C-4129-9BA8-5DEA016845EE}" type="datetime1">
              <a:rPr lang="en-US" smtClean="0"/>
              <a:t>4/16/2019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008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 slide UP TO 16 PEO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9068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7143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625626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703691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82184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760251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738742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816802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69068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>
                <a:solidFill>
                  <a:schemeClr val="accent5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647143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2625626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703691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4682184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760251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38742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816802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569068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647143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2625626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5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2703691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82184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7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4760251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6738742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6816802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40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78FEE2E9-7D74-4D40-919E-C56F231B1DA4}" type="datetime1">
              <a:rPr lang="en-US" smtClean="0"/>
              <a:t>4/16/2019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41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fr-FR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2"/>
          </p:nvPr>
        </p:nvSpPr>
        <p:spPr bwMode="auto"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0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6257687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OG sheet up to 4 peo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9068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7143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625626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703691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82184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760251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738742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816802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69068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626142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682700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739258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  <a:endParaRPr lang="en-GB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8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5FAEE649-9731-430D-BDBF-6AB7023971D1}" type="datetime1">
              <a:rPr lang="en-US" smtClean="0"/>
              <a:t>4/16/2019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9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fr-FR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30"/>
          </p:nvPr>
        </p:nvSpPr>
        <p:spPr bwMode="auto"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6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8287357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919"/>
            <a:ext cx="8229600" cy="1141082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 sz="1000">
                <a:solidFill>
                  <a:schemeClr val="bg1"/>
                </a:solidFill>
              </a:defRPr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4CF1DFFC-4AFD-4962-AEC0-DF57B859154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73676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218532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863976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509420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54863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24288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469732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115176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760620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06063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73088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17944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3863388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508832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7154275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3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351223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DC5E73F2-89AA-458A-B180-E73E920A0466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73088" y="2157034"/>
            <a:ext cx="1906587" cy="709219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73088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627588" y="2157034"/>
            <a:ext cx="1906587" cy="709219"/>
          </a:xfrm>
          <a:solidFill>
            <a:schemeClr val="accent3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2627588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682087" y="2157034"/>
            <a:ext cx="1906587" cy="709219"/>
          </a:xfrm>
          <a:solidFill>
            <a:schemeClr val="accent4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682087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736588" y="2157034"/>
            <a:ext cx="1906587" cy="709219"/>
          </a:xfrm>
          <a:solidFill>
            <a:schemeClr val="accent5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736588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573087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626174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80674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6735174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4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0065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542FC9B-2BEC-41C3-AF4D-9E0AC5F88E0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027988" y="6449535"/>
            <a:ext cx="658812" cy="366183"/>
          </a:xfrm>
        </p:spPr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335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A02AEC7C-15AC-4A31-8DDF-955592A63878}" type="datetime1">
              <a:rPr lang="en-US" smtClean="0"/>
              <a:t>4/16/2019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410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586724" y="3683061"/>
            <a:ext cx="4132970" cy="344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pc="300">
                <a:solidFill>
                  <a:srgbClr val="FFFFFF"/>
                </a:solidFill>
              </a:rPr>
              <a:t>AND WE WORK FOR</a:t>
            </a:r>
            <a:endParaRPr lang="en-US" sz="1000" spc="300" dirty="0">
              <a:solidFill>
                <a:srgbClr val="FFFFF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176469" y="2761261"/>
            <a:ext cx="4953480" cy="8450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67" b="1" kern="800" cap="all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3200" spc="400" dirty="0">
                <a:solidFill>
                  <a:srgbClr val="FFFFFF"/>
                </a:solidFill>
              </a:rPr>
              <a:t>WE ARE PLUS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35" y="3967716"/>
            <a:ext cx="1177348" cy="2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598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Alternati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us logo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551" y="1983319"/>
            <a:ext cx="1358900" cy="28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952" y="4783001"/>
            <a:ext cx="5400000" cy="941944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952" y="5707465"/>
            <a:ext cx="5400000" cy="307777"/>
          </a:xfrm>
        </p:spPr>
        <p:txBody>
          <a:bodyPr/>
          <a:lstStyle>
            <a:lvl1pPr marL="0" indent="0" algn="ctr">
              <a:buNone/>
              <a:defRPr lang="en-GB" sz="1400" i="0" kern="1200" cap="all" spc="50" baseline="0" dirty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41880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4A9E-9E13-4804-A0A2-50793A7B3EAE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7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2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4DA6-D1BF-4C5C-B6FC-EF764FFEB4A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4/16/2019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4783-1EEA-43CC-AA80-757355AC131D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7387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637117"/>
            <a:ext cx="9142413" cy="522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Slide Title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24" hasCustomPrompt="1"/>
          </p:nvPr>
        </p:nvSpPr>
        <p:spPr>
          <a:xfrm>
            <a:off x="4672119" y="6180798"/>
            <a:ext cx="4110586" cy="200055"/>
          </a:xfrm>
        </p:spPr>
        <p:txBody>
          <a:bodyPr anchor="b"/>
          <a:lstStyle>
            <a:lvl1pPr algn="r">
              <a:spcBef>
                <a:spcPts val="0"/>
              </a:spcBef>
              <a:defRPr sz="700" b="0"/>
            </a:lvl1pPr>
          </a:lstStyle>
          <a:p>
            <a:pPr lvl="0"/>
            <a:r>
              <a:rPr lang="en-GB" noProof="0" dirty="0"/>
              <a:t>Source: enter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" y="4122604"/>
            <a:ext cx="9142413" cy="276999"/>
          </a:xfrm>
        </p:spPr>
        <p:txBody>
          <a:bodyPr anchor="ctr"/>
          <a:lstStyle>
            <a:lvl1pPr marL="0" marR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b="0"/>
            </a:lvl1pPr>
          </a:lstStyle>
          <a:p>
            <a:r>
              <a:rPr lang="en-GB" noProof="0" dirty="0"/>
              <a:t>Drag &amp; drop to place image or delete to use grey background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475892" y="4055335"/>
            <a:ext cx="2295525" cy="1697388"/>
          </a:xfrm>
        </p:spPr>
        <p:txBody>
          <a:bodyPr/>
          <a:lstStyle>
            <a:lvl1pPr marL="0" marR="0" indent="0" algn="l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 sz="2399">
                <a:solidFill>
                  <a:schemeClr val="bg1"/>
                </a:solidFill>
              </a:defRPr>
            </a:lvl1pPr>
          </a:lstStyle>
          <a:p>
            <a:pPr marL="0" marR="0" lvl="0" indent="0" algn="l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>
                <a:solidFill>
                  <a:srgbClr val="FFFFFF"/>
                </a:solidFill>
              </a:rPr>
              <a:t>Optional key fact, point or short “quote”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261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620126" y="5892800"/>
            <a:ext cx="504824" cy="93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76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background image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" y="3429000"/>
            <a:ext cx="9143999" cy="941944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txBody>
          <a:bodyPr anchor="ctr"/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" y="4370945"/>
            <a:ext cx="9143999" cy="307777"/>
          </a:xfrm>
          <a:solidFill>
            <a:srgbClr val="FFFFFF">
              <a:alpha val="30196"/>
            </a:srgbClr>
          </a:solidFill>
          <a:ln>
            <a:noFill/>
          </a:ln>
        </p:spPr>
        <p:txBody>
          <a:bodyPr/>
          <a:lstStyle>
            <a:lvl1pPr marL="0" indent="0" algn="ctr">
              <a:buNone/>
              <a:defRPr lang="en-GB" sz="1400" i="0" kern="1200" cap="all" spc="50" baseline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02404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DD41D-296F-4E9A-99A4-F50AEC40FA8E}" type="datetime1">
              <a:rPr lang="en-US" smtClean="0">
                <a:ea typeface="ＭＳ Ｐゴシック" charset="0"/>
              </a:rPr>
              <a:t>4/16/2019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8F5EC-33AE-774D-A88B-E08CB5C710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63089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0B87-4A22-4353-BE78-B037B5459DD5}" type="datetime1">
              <a:rPr lang="en-US" smtClean="0"/>
              <a:t>4/16/2019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027988" y="6449535"/>
            <a:ext cx="658812" cy="36618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8F5EC-33AE-774D-A88B-E08CB5C710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0951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639175" y="5939417"/>
            <a:ext cx="4572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61593A-777A-4F0D-92EF-9071D35EA31F}" type="datetime1">
              <a:rPr lang="en-US" smtClean="0">
                <a:ea typeface="ＭＳ Ｐゴシック" charset="0"/>
              </a:rPr>
              <a:t>4/16/2019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8F5EC-33AE-774D-A88B-E08CB5C710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3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911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39175" y="5939417"/>
            <a:ext cx="4572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819141-12DD-4643-9F10-EBD7556F0D27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23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9738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26CDC-C545-4972-B8CF-5007ACAE457D}" type="datetime1">
              <a:rPr lang="en-US" smtClean="0">
                <a:ea typeface="ＭＳ Ｐゴシック" charset="0"/>
              </a:rPr>
              <a:t>4/16/2019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8F5EC-33AE-774D-A88B-E08CB5C710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7018610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639175" y="5939417"/>
            <a:ext cx="4572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5EC6A-3929-43EE-9888-F2DD5264FEF4}" type="datetime1">
              <a:rPr lang="en-US" smtClean="0">
                <a:ea typeface="ＭＳ Ｐゴシック" charset="0"/>
              </a:rPr>
              <a:t>4/16/2019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8F5EC-33AE-774D-A88B-E08CB5C710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073390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DD12E8-BD24-49E8-B53B-0F0AAD461BF6}" type="datetime1">
              <a:rPr lang="en-US" smtClean="0"/>
              <a:t>4/16/2019</a:t>
            </a:fld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87A077A2-D24A-DE47-AB81-59AC7669E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6785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652462" y="292100"/>
            <a:ext cx="914401" cy="12192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en-US" sz="1200" spc="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B7EE19D6-D97F-4E59-9C7D-7392B0BD10E7}" type="datetime1">
              <a:rPr lang="en-US" smtClean="0"/>
              <a:t>4/16/2019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9A657EB1-ED35-D84B-B54F-627281818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8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6847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86800" y="5969001"/>
            <a:ext cx="457200" cy="846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652462" y="292100"/>
            <a:ext cx="914401" cy="12192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en-US" sz="1200" spc="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208115-F119-437B-A5A2-EF498E498972}" type="datetime1">
              <a:rPr lang="en-US" smtClean="0"/>
              <a:t>4/16/2019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9A657EB1-ED35-D84B-B54F-6272818180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3868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44A069-3380-4C3E-9C33-6F87333A0620}" type="datetime1">
              <a:rPr lang="en-US" smtClean="0"/>
              <a:t>4/16/2019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9A657EB1-ED35-D84B-B54F-6272818180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8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52041926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85" y="1955261"/>
            <a:ext cx="7920000" cy="200966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785" y="3805055"/>
            <a:ext cx="7920000" cy="369332"/>
          </a:xfrm>
        </p:spPr>
        <p:txBody>
          <a:bodyPr anchor="t"/>
          <a:lstStyle>
            <a:lvl1pPr marL="0" indent="0" algn="ctr">
              <a:buNone/>
              <a:defRPr sz="1800" b="1" i="0" kern="1200" cap="all" spc="100" baseline="0">
                <a:solidFill>
                  <a:schemeClr val="tx1"/>
                </a:solidFill>
                <a:latin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8987-137F-47A8-ABB4-DC69C5814167}" type="datetime1">
              <a:rPr lang="en-US" smtClean="0"/>
              <a:t>4/16/2019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BA55-6985-B546-8617-C1B2CC4A4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5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ef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83139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2D24-2F41-4F17-9E8F-8F143611AC78}" type="datetime1">
              <a:rPr lang="en-US" smtClean="0"/>
              <a:t>4/16/2019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5344-C177-E44B-B0FD-55BF25867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17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67007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igh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752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3D95-433C-4445-8B24-2FCE9E8A826D}" type="datetime1">
              <a:rPr lang="en-US" smtClean="0"/>
              <a:t>4/16/2019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705DB-D5F4-FC4F-BA84-D02E80536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3062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ef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17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83139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C237-3E0D-43AE-A49C-F6E8062FC3A9}" type="datetime1">
              <a:rPr lang="en-US" smtClean="0"/>
              <a:t>4/16/2019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9501-2E00-2040-BDD7-ACE9795AFC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831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1E226F-022E-485C-94B4-9C8B78F34ACE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670641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igh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752" y="2424166"/>
            <a:ext cx="3720503" cy="2009669"/>
          </a:xfrm>
          <a:prstGeom prst="rect">
            <a:avLst/>
          </a:prstGeom>
        </p:spPr>
        <p:txBody>
          <a:bodyPr anchor="ctr"/>
          <a:lstStyle>
            <a:lvl1pPr algn="ctr">
              <a:defRPr sz="18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" y="0"/>
            <a:ext cx="4560887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B0E4-E937-405D-8706-FD4392E778C8}" type="datetime1">
              <a:rPr lang="en-US" smtClean="0"/>
              <a:t>4/16/2019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212B5-33E2-4743-8796-F9D7803FF4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52183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&amp; Content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63441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BB9A-7738-4419-BB4C-49535E441EE0}" type="datetime1">
              <a:rPr lang="en-US" smtClean="0"/>
              <a:t>4/16/2019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8F8D-3DEC-1F41-86B9-42331FD9E2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388940" y="1751417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92074" y="1751417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1784535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97292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393368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&amp; Content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A42B-5538-4F4A-B896-A7773657A72D}" type="datetime1">
              <a:rPr lang="en-US" smtClean="0"/>
              <a:t>4/16/2019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B6C8-7517-524C-B124-4A7501207F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5985608" y="1742788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688742" y="1742788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57608" y="1784534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291860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6871649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&amp; Content Black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7608" y="1784534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291860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B061-A530-4594-B1CF-3C72D6E23DA6}" type="datetime1">
              <a:rPr lang="en-US" smtClean="0"/>
              <a:t>4/16/2019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7B6C-6C16-6E48-9563-BDBDA5D92A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5985608" y="1742788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688742" y="1742788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5824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&amp; Content Black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63441" y="0"/>
            <a:ext cx="4580560" cy="276999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1784535"/>
            <a:ext cx="1631134" cy="456508"/>
          </a:xfrm>
          <a:prstGeom prst="rect">
            <a:avLst/>
          </a:prstGeom>
        </p:spPr>
        <p:txBody>
          <a:bodyPr anchor="ctr"/>
          <a:lstStyle>
            <a:lvl1pPr>
              <a:defRPr sz="1200" b="1" spc="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97292" y="3352410"/>
            <a:ext cx="3181333" cy="400110"/>
          </a:xfrm>
        </p:spPr>
        <p:txBody>
          <a:bodyPr anchor="ctr"/>
          <a:lstStyle>
            <a:lvl1pPr marL="0" indent="0" algn="ctr">
              <a:buNone/>
              <a:defRPr sz="2000" b="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7C5F-9702-4DBF-9187-4314E46921AA}" type="datetime1">
              <a:rPr lang="en-US" smtClean="0"/>
              <a:t>4/16/2019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4EB4-AA7A-C245-8BD8-BC08E9EED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388940" y="1751417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92074" y="1751417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064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03516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6789" y="483202"/>
            <a:ext cx="4010025" cy="707886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50809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defTabSz="914378" rtl="0" eaLnBrk="1" latinLnBrk="0" hangingPunct="1">
              <a:spcBef>
                <a:spcPct val="0"/>
              </a:spcBef>
              <a:buNone/>
              <a:defRPr lang="en-GB" sz="2000" b="1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786A-7A12-450F-BF65-70DDF7ADE5A2}" type="datetime1">
              <a:rPr lang="en-US" smtClean="0"/>
              <a:t>4/16/2019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86D3-DB61-8744-B43B-5B678FE57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85260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8" name="Picture 10" descr="Plus 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2" y="5867403"/>
            <a:ext cx="439737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6789" y="483202"/>
            <a:ext cx="4010025" cy="707886"/>
          </a:xfrm>
        </p:spPr>
        <p:txBody>
          <a:bodyPr anchor="ctr"/>
          <a:lstStyle>
            <a:lvl1pPr marL="0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50809" indent="0"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defTabSz="914378" rtl="0" eaLnBrk="1" latinLnBrk="0" hangingPunct="1">
              <a:spcBef>
                <a:spcPct val="0"/>
              </a:spcBef>
              <a:buNone/>
              <a:defRPr lang="en-US" sz="2000" b="1" kern="1200" cap="all" spc="3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defTabSz="914378" rtl="0" eaLnBrk="1" latinLnBrk="0" hangingPunct="1">
              <a:spcBef>
                <a:spcPct val="0"/>
              </a:spcBef>
              <a:buNone/>
              <a:defRPr lang="en-GB" sz="2000" b="1" kern="1200" cap="all" spc="3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E049-21C5-45ED-BC95-1A4A8CAD2504}" type="datetime1">
              <a:rPr lang="en-US" smtClean="0"/>
              <a:t>4/16/2019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59773-F43F-5E48-A751-909F769C8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9807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03516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B534-320B-4620-A221-6BC921735142}" type="datetime1">
              <a:rPr lang="en-US" smtClean="0"/>
              <a:t>4/16/2019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504E-5A49-2A45-B3A0-D3619400A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5356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6" name="Picture 11" descr="Plus 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2" y="5867403"/>
            <a:ext cx="439737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36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6814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4AC9-BB36-4431-BCF2-CB2E5185B30A}" type="datetime1">
              <a:rPr lang="en-US" smtClean="0"/>
              <a:t>4/16/2019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6F26-6461-E94C-B9C7-CD567ECC2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1234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166814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03C8-65CB-4C92-847C-5657C301B3B2}" type="datetime1">
              <a:rPr lang="en-US" smtClean="0"/>
              <a:t>4/16/2019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4D7E-450A-724E-83FA-8C26166B8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77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639175" y="5939417"/>
            <a:ext cx="4572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63F9FE-9C5E-4F50-BA12-5919AD33EADA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6232787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lus 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2" y="5867403"/>
            <a:ext cx="439737" cy="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436" y="274637"/>
            <a:ext cx="4024365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1668149"/>
          </a:xfrm>
        </p:spPr>
        <p:txBody>
          <a:bodyPr/>
          <a:lstStyle>
            <a:lvl1pPr>
              <a:spcBef>
                <a:spcPts val="1200"/>
              </a:spcBef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276999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81E52-125F-4F70-9DD1-14C2A90620DE}" type="datetime1">
              <a:rPr lang="en-US" smtClean="0"/>
              <a:t>4/16/2019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0385-BEF5-A442-B2C8-659793877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4545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UP TO 16 PEO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9068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7143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625626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703691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82184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760251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738742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816802" y="164856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69068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>
                <a:solidFill>
                  <a:schemeClr val="accent5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5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647143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2625626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703691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4682184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9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760251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6738742" y="30790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816802" y="316180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569068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33"/>
          </p:nvPr>
        </p:nvSpPr>
        <p:spPr>
          <a:xfrm>
            <a:off x="647143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2625626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5" name="Picture Placeholder 11"/>
          <p:cNvSpPr>
            <a:spLocks noGrp="1"/>
          </p:cNvSpPr>
          <p:nvPr>
            <p:ph type="pic" sz="quarter" idx="35"/>
          </p:nvPr>
        </p:nvSpPr>
        <p:spPr>
          <a:xfrm>
            <a:off x="2703691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82184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7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4760251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6738742" y="459234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9" name="Picture Placeholder 11"/>
          <p:cNvSpPr>
            <a:spLocks noGrp="1"/>
          </p:cNvSpPr>
          <p:nvPr>
            <p:ph type="pic" sz="quarter" idx="39"/>
          </p:nvPr>
        </p:nvSpPr>
        <p:spPr>
          <a:xfrm>
            <a:off x="6816802" y="4675040"/>
            <a:ext cx="724161" cy="16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"/>
            </a:lvl1pPr>
          </a:lstStyle>
          <a:p>
            <a:pPr lvl="0"/>
            <a:endParaRPr lang="en-GB" noProof="0" dirty="0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40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92142-0991-4515-BBF8-3448238126F0}" type="datetime1">
              <a:rPr lang="en-US" smtClean="0"/>
              <a:t>4/16/2019</a:t>
            </a:fld>
            <a:endParaRPr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41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fr-FR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42"/>
          </p:nvPr>
        </p:nvSpPr>
        <p:spPr bwMode="auto"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F2219CE0-B092-EB4F-BA25-C662F80C78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60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98083696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OG sheet up to 4 peo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9068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47143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625626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2703691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82184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1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4760251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738742" y="1565864"/>
            <a:ext cx="1922916" cy="12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lIns="864000" bIns="72000"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 b="1" cap="all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800" b="0" cap="all" baseline="0">
                <a:solidFill>
                  <a:schemeClr val="accent5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3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6816802" y="1648560"/>
            <a:ext cx="724161" cy="215444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lvl="0"/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69068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626142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682700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6739258" y="2856803"/>
            <a:ext cx="1922400" cy="634771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tIns="144000"/>
          <a:lstStyle>
            <a:lvl1pPr marL="100010" indent="-100010">
              <a:spcBef>
                <a:spcPts val="300"/>
              </a:spcBef>
              <a:defRPr sz="900">
                <a:solidFill>
                  <a:schemeClr val="bg1"/>
                </a:solidFill>
              </a:defRPr>
            </a:lvl1pPr>
            <a:lvl2pPr marL="250819" indent="-150809">
              <a:defRPr sz="9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9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	Third level</a:t>
            </a:r>
            <a:endParaRPr lang="en-GB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8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9013E9-7778-462F-BB2C-7528E9DC21D7}" type="datetime1">
              <a:rPr lang="en-US" smtClean="0"/>
              <a:t>4/16/2019</a:t>
            </a:fld>
            <a:endParaRPr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9"/>
          </p:nvPr>
        </p:nvSpPr>
        <p:spPr bwMode="auto">
          <a:extLst/>
        </p:spPr>
        <p:txBody>
          <a:bodyPr vert="horz" lIns="91440" tIns="45720" rIns="91440" bIns="45720" rtlCol="0" anchor="b"/>
          <a:lstStyle>
            <a:lvl1pPr>
              <a:defRPr lang="fr-FR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30"/>
          </p:nvPr>
        </p:nvSpPr>
        <p:spPr bwMode="auto"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34CC07E-80DE-7F42-8DDD-252A738A49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6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0047349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919"/>
            <a:ext cx="8229600" cy="1141082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 sz="1000">
                <a:solidFill>
                  <a:schemeClr val="bg1"/>
                </a:solidFill>
              </a:defRPr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7DD11-FAB0-48C1-8548-C696E738C512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49E5EB85-09FC-4533-884F-EDFFE7725E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73676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218532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863976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509420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54863" y="2800106"/>
            <a:ext cx="1497012" cy="580534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72000"/>
          <a:lstStyle>
            <a:lvl1pPr marL="0" indent="0">
              <a:lnSpc>
                <a:spcPct val="100000"/>
              </a:lnSpc>
              <a:buFontTx/>
              <a:buNone/>
              <a:defRPr sz="10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824288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469732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115176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760620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06063" y="1561117"/>
            <a:ext cx="1224000" cy="368169"/>
          </a:xfrm>
          <a:noFill/>
          <a:ln>
            <a:noFill/>
          </a:ln>
        </p:spPr>
        <p:txBody>
          <a:bodyPr tIns="72000" anchor="b"/>
          <a:lstStyle>
            <a:lvl1pPr marL="0" indent="0" algn="l">
              <a:lnSpc>
                <a:spcPct val="90000"/>
              </a:lnSpc>
              <a:buFontTx/>
              <a:buNone/>
              <a:defRPr sz="9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573088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17944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3863388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508832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7154275" y="1897181"/>
            <a:ext cx="14976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30" name="Rectangle 29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3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4806762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0D61B-3388-4A18-B786-35B6F4D1CD76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E5EB85-09FC-4533-884F-EDFFE7725E19}" type="slidenum">
              <a:rPr lang="en-GB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73088" y="2157034"/>
            <a:ext cx="1906587" cy="709219"/>
          </a:xfrm>
          <a:solidFill>
            <a:schemeClr val="accent2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73088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2627588" y="2157034"/>
            <a:ext cx="1906587" cy="709219"/>
          </a:xfrm>
          <a:solidFill>
            <a:schemeClr val="accent3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2627588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4682087" y="2157034"/>
            <a:ext cx="1906587" cy="709219"/>
          </a:xfrm>
          <a:solidFill>
            <a:schemeClr val="accent4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682087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736588" y="2157034"/>
            <a:ext cx="1906587" cy="709219"/>
          </a:xfrm>
          <a:solidFill>
            <a:schemeClr val="accent5">
              <a:alpha val="89804"/>
            </a:schemeClr>
          </a:solidFill>
          <a:ln>
            <a:noFill/>
          </a:ln>
        </p:spPr>
        <p:txBody>
          <a:bodyPr tIns="108000"/>
          <a:lstStyle>
            <a:lvl1pPr marL="0" indent="0" algn="ctr">
              <a:lnSpc>
                <a:spcPct val="100000"/>
              </a:lnSpc>
              <a:buFontTx/>
              <a:buNone/>
              <a:defRPr sz="1200" spc="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6736588" y="1423703"/>
            <a:ext cx="1906587" cy="746734"/>
          </a:xfrm>
          <a:noFill/>
          <a:ln>
            <a:noFill/>
          </a:ln>
        </p:spPr>
        <p:txBody>
          <a:bodyPr tIns="72000" anchor="b"/>
          <a:lstStyle>
            <a:lvl1pPr marL="0" indent="0" algn="ctr">
              <a:lnSpc>
                <a:spcPct val="85000"/>
              </a:lnSpc>
              <a:buFontTx/>
              <a:buNone/>
              <a:defRPr sz="16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573087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626174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80674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6735174" y="4849618"/>
            <a:ext cx="1908000" cy="276999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8681475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4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4000"/>
            <a:ext cx="8229600" cy="5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20334722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7441AF-1804-4B90-99A3-1A23072C9567}" type="datetime1">
              <a:rPr lang="en-US" smtClean="0"/>
              <a:t>4/16/2019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8F273568-EF9D-8742-BDCC-77112354B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9994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 userDrawn="1"/>
        </p:nvSpPr>
        <p:spPr>
          <a:xfrm>
            <a:off x="2586724" y="3683061"/>
            <a:ext cx="4132970" cy="344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16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spc="300">
                <a:solidFill>
                  <a:srgbClr val="FFFFFF"/>
                </a:solidFill>
              </a:rPr>
              <a:t>AND WE WORK FOR</a:t>
            </a:r>
            <a:endParaRPr lang="en-US" sz="1000" spc="300" dirty="0">
              <a:solidFill>
                <a:srgbClr val="FFFFF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 userDrawn="1"/>
        </p:nvSpPr>
        <p:spPr>
          <a:xfrm>
            <a:off x="2176469" y="2761261"/>
            <a:ext cx="4953480" cy="8450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 defTabSz="60958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67" b="1" kern="800" cap="all" spc="4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3200" spc="400" dirty="0">
                <a:solidFill>
                  <a:srgbClr val="FFFFFF"/>
                </a:solidFill>
              </a:rPr>
              <a:t>WE ARE PLUS</a:t>
            </a: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535" y="3967716"/>
            <a:ext cx="1177348" cy="2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57747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Alternati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us logo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551" y="1983319"/>
            <a:ext cx="1358900" cy="28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952" y="4783001"/>
            <a:ext cx="5400000" cy="941944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952" y="5707465"/>
            <a:ext cx="5400000" cy="307777"/>
          </a:xfrm>
        </p:spPr>
        <p:txBody>
          <a:bodyPr/>
          <a:lstStyle>
            <a:lvl1pPr marL="0" indent="0" algn="ctr">
              <a:buNone/>
              <a:defRPr lang="en-GB" sz="1400" i="0" kern="1200" cap="all" spc="50" baseline="0" dirty="0">
                <a:solidFill>
                  <a:schemeClr val="accent3"/>
                </a:solidFill>
                <a:latin typeface="Arial" pitchFamily="34" charset="0"/>
                <a:ea typeface="+mn-ea"/>
                <a:cs typeface="+mn-c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36938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11CE-81FB-4DAC-9438-B8923650F718}" type="datetime1">
              <a:rPr lang="en-US" smtClean="0"/>
              <a:t>4/16/2019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EB85-09FC-4533-884F-EDFFE7725E1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8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1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1B216-FB2D-441D-A6B7-C40A5D237569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C5108915-C46A-4CFB-8C32-14AC473EF428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9343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3DD77-44B0-4530-B9AF-D0923852DE4B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43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81DACC-D5F7-4B24-AD86-5BF1F799B52E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A3FFA-5777-46D7-A077-2CAAC7B99C1E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071BA-CF12-494B-B7E5-B291EA4FF034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82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C0720-A69C-49F3-B826-6FCEB03CE2D7}" type="datetime1">
              <a:rPr lang="en-US" smtClean="0"/>
              <a:t>4/16/2019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76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03B87F-D969-407C-8A53-88A9088075BF}" type="datetime1">
              <a:rPr lang="en-US" smtClean="0"/>
              <a:t>4/16/2019</a:t>
            </a:fld>
            <a:endParaRPr 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76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AD9C5D-4289-4752-816B-0522681D249A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70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B52FE-85EB-44B0-B589-D38BD2FFDD9A}" type="datetime1">
              <a:rPr lang="en-US" smtClean="0"/>
              <a:t>4/16/2019</a:t>
            </a:fld>
            <a:endParaRPr 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15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D6360-1ABB-437B-8F89-0C6679678D8E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32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noProof="1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CBDFC6-F422-42C7-8BEE-AF8D0BF8D79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52462" y="292100"/>
            <a:ext cx="914401" cy="12192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en-US" sz="1200" spc="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F63D30F7-0376-40D8-AB25-1ACB0EAFC852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8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2688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noProof="1"/>
              <a:t>Titelmasterformat durch Klicken bearbeiten</a:t>
            </a:r>
            <a:endParaRPr lang="en-GB" noProof="1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e-DE" noProof="1"/>
              <a:t>Textmasterformate durch Klicken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E0608-A50D-47C6-BC4F-42BB9D04B508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48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eal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altLang="x-none" sz="1300" noProof="1">
              <a:solidFill>
                <a:srgbClr val="FFFFF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>
            <a:fillRect/>
          </a:stretch>
        </p:blipFill>
        <p:spPr bwMode="auto">
          <a:xfrm>
            <a:off x="-763588" y="0"/>
            <a:ext cx="9907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 cstate="print"/>
            <a:stretch>
              <a:fillRect/>
            </a:stretch>
          </a:blipFill>
        </p:spPr>
        <p:txBody>
          <a:bodyPr lIns="540000" tIns="468000" rIns="360000" bIns="2340000" anchor="b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1"/>
              <a:t>Titelmasterformat durch Klicken bearbeiten</a:t>
            </a:r>
            <a:endParaRPr lang="en-GB" noProof="1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1"/>
              <a:t>Textmasterformate durch Klicken bearbeiten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6"/>
          </p:nvPr>
        </p:nvSpPr>
        <p:spPr>
          <a:xfrm>
            <a:off x="7747000" y="-385763"/>
            <a:ext cx="611188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862C8D7-92D2-4997-B7AA-BE23FF3AA6C1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7"/>
          </p:nvPr>
        </p:nvSpPr>
        <p:spPr>
          <a:xfrm>
            <a:off x="2427288" y="-385763"/>
            <a:ext cx="5235575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ladsholder til slidenummer 5"/>
          <p:cNvSpPr>
            <a:spLocks noGrp="1"/>
          </p:cNvSpPr>
          <p:nvPr>
            <p:ph type="sldNum" sz="quarter" idx="18"/>
          </p:nvPr>
        </p:nvSpPr>
        <p:spPr>
          <a:xfrm>
            <a:off x="8442325" y="-385763"/>
            <a:ext cx="285750" cy="17780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3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8577327" y="6356350"/>
            <a:ext cx="417120" cy="365125"/>
          </a:xfrm>
        </p:spPr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529" y="1132335"/>
            <a:ext cx="8412271" cy="457625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10198" y="274638"/>
            <a:ext cx="8276602" cy="559647"/>
          </a:xfrm>
        </p:spPr>
        <p:txBody>
          <a:bodyPr/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74529" y="6256452"/>
            <a:ext cx="8302798" cy="538405"/>
            <a:chOff x="120705" y="6256452"/>
            <a:chExt cx="8302798" cy="538405"/>
          </a:xfrm>
        </p:grpSpPr>
        <p:pic>
          <p:nvPicPr>
            <p:cNvPr id="16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098" y="6256452"/>
              <a:ext cx="538405" cy="538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pirogov-center.ru/images/2016/logo1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5" y="6342750"/>
              <a:ext cx="1420392" cy="36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684047" y="6525654"/>
              <a:ext cx="601215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 userDrawn="1"/>
        </p:nvCxnSpPr>
        <p:spPr>
          <a:xfrm>
            <a:off x="278802" y="274638"/>
            <a:ext cx="0" cy="5596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74278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1E226F-022E-485C-94B4-9C8B78F34ACE}" type="datetime1">
              <a:rPr lang="en-US" smtClean="0"/>
              <a:t>4/16/2019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791001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86800" y="5969001"/>
            <a:ext cx="457200" cy="846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cap="all" spc="38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52462" y="292100"/>
            <a:ext cx="914401" cy="1219200"/>
          </a:xfrm>
          <a:prstGeom prst="rect">
            <a:avLst/>
          </a:prstGeom>
          <a:noFill/>
        </p:spPr>
        <p:txBody>
          <a:bodyPr wrap="none"/>
          <a:lstStyle/>
          <a:p>
            <a:pPr>
              <a:defRPr/>
            </a:pPr>
            <a:endParaRPr lang="en-US" sz="1200" spc="3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40"/>
            <a:ext cx="8229600" cy="1641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1404" y="6603503"/>
            <a:ext cx="4120596" cy="215444"/>
          </a:xfrm>
        </p:spPr>
        <p:txBody>
          <a:bodyPr anchor="b"/>
          <a:lstStyle>
            <a:lvl1pPr marL="0" indent="0">
              <a:spcBef>
                <a:spcPts val="200"/>
              </a:spcBef>
              <a:buFontTx/>
              <a:buNone/>
              <a:defRPr sz="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vert="horz" lIns="91440" tIns="45720" rIns="91440" bIns="45720" rtlCol="0" anchor="b"/>
          <a:lstStyle>
            <a:lvl1pPr>
              <a:defRPr lang="en-US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F44E2F57-29AD-4935-BE41-ACCA0709A099}" type="datetime1">
              <a:rPr lang="en-US" smtClean="0"/>
              <a:t>4/16/2019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vert="horz" lIns="91440" tIns="45720" rIns="91440" bIns="45720" rtlCol="0" anchor="b"/>
          <a:lstStyle>
            <a:lvl1pPr>
              <a:defRPr lang="en-GB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GB" smtClean="0">
                <a:solidFill>
                  <a:srgbClr val="000000">
                    <a:lumMod val="75000"/>
                    <a:lumOff val="25000"/>
                  </a:srgbClr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324000"/>
            <a:ext cx="72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60" y="533400"/>
            <a:ext cx="8223140" cy="346249"/>
          </a:xfrm>
        </p:spPr>
        <p:txBody>
          <a:bodyPr/>
          <a:lstStyle>
            <a:lvl1pPr marL="0" indent="0">
              <a:buNone/>
              <a:defRPr sz="165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16" y="245564"/>
            <a:ext cx="8223185" cy="253916"/>
          </a:xfrm>
        </p:spPr>
        <p:txBody>
          <a:bodyPr/>
          <a:lstStyle>
            <a:lvl1pPr marL="0" indent="0">
              <a:buNone/>
              <a:defRPr sz="10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8055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24000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40"/>
            <a:ext cx="8229600" cy="203132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r>
              <a:rPr lang="en-US" noProof="0" dirty="0"/>
              <a:t>		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8" y="6449535"/>
            <a:ext cx="803275" cy="36618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8FAA1B1B-743B-4346-B7E9-26FBDB18D5AF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5438" y="6449535"/>
            <a:ext cx="2573337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449535"/>
            <a:ext cx="658812" cy="366183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  <p:pic>
        <p:nvPicPr>
          <p:cNvPr id="16391" name="Picture 7" descr="PLUS-LOGO-Primary_RGB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38" y="5926669"/>
            <a:ext cx="503237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7"/>
    </p:custDataLst>
    <p:extLst>
      <p:ext uri="{BB962C8B-B14F-4D97-AF65-F5344CB8AC3E}">
        <p14:creationId xmlns:p14="http://schemas.microsoft.com/office/powerpoint/2010/main" val="13008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1800" b="1" kern="1200" cap="all" spc="300" baseline="0" dirty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41284" indent="-141284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22255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rtl="0" eaLnBrk="0" fontAlgn="base" hangingPunct="0">
        <a:spcBef>
          <a:spcPts val="1800"/>
        </a:spcBef>
        <a:spcAft>
          <a:spcPct val="0"/>
        </a:spcAft>
        <a:defRPr sz="1200" b="1" kern="1200" cap="all" spc="3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defRPr kern="1200" cap="all" baseline="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24000"/>
            <a:ext cx="82296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40"/>
            <a:ext cx="8229600" cy="203132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r>
              <a:rPr lang="en-US" noProof="0" dirty="0"/>
              <a:t>		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8" y="6449535"/>
            <a:ext cx="803275" cy="36618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68B34E-81BE-454B-A9A2-620C5EBA5F25}" type="datetime1">
              <a:rPr lang="en-US" smtClean="0">
                <a:ea typeface="ＭＳ Ｐゴシック" charset="0"/>
              </a:rPr>
              <a:t>4/16/2019</a:t>
            </a:fld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5438" y="6449535"/>
            <a:ext cx="2573337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988" y="6449535"/>
            <a:ext cx="658812" cy="366183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8F5EC-33AE-774D-A88B-E08CB5C710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16391" name="Picture 7" descr="PLUS-LOGO-Primary_RGB.png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38" y="5926669"/>
            <a:ext cx="503237" cy="93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5"/>
    </p:custDataLst>
    <p:extLst>
      <p:ext uri="{BB962C8B-B14F-4D97-AF65-F5344CB8AC3E}">
        <p14:creationId xmlns:p14="http://schemas.microsoft.com/office/powerpoint/2010/main" val="639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1800" b="1" kern="1200" cap="all" spc="300" baseline="0" dirty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41284" indent="-141284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22255" indent="-1714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2" indent="-228594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rtl="0" eaLnBrk="0" fontAlgn="base" hangingPunct="0">
        <a:spcBef>
          <a:spcPts val="1800"/>
        </a:spcBef>
        <a:spcAft>
          <a:spcPct val="0"/>
        </a:spcAft>
        <a:defRPr sz="1200" b="1" kern="1200" cap="all" spc="3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8" indent="-228594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defRPr kern="1200" cap="all" baseline="0">
          <a:solidFill>
            <a:schemeClr val="tx1"/>
          </a:solidFill>
          <a:latin typeface="Arial" pitchFamily="34" charset="0"/>
          <a:ea typeface="ＭＳ Ｐゴシック" charset="0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/>
              <a:t>Textmasterformate durch Klicken bearbeiten</a:t>
            </a:r>
          </a:p>
          <a:p>
            <a:pPr lvl="1"/>
            <a:r>
              <a:rPr lang="de-DE" altLang="ru-RU"/>
              <a:t>Zweite Ebene</a:t>
            </a:r>
          </a:p>
          <a:p>
            <a:pPr lvl="2"/>
            <a:r>
              <a:rPr lang="de-DE" altLang="ru-RU"/>
              <a:t>Dritte Ebene</a:t>
            </a:r>
          </a:p>
          <a:p>
            <a:pPr lvl="3"/>
            <a:r>
              <a:rPr lang="de-DE" altLang="ru-RU"/>
              <a:t>Vierte Ebene</a:t>
            </a:r>
          </a:p>
          <a:p>
            <a:pPr lvl="4"/>
            <a:r>
              <a:rPr lang="de-DE" altLang="ru-RU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DC2521D-CFCD-4AAE-846F-4AE448053D9A}" type="datetime1">
              <a:rPr lang="en-US" smtClean="0"/>
              <a:t>4/16/2019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noProof="1" dirty="0">
                <a:solidFill>
                  <a:srgbClr val="898989"/>
                </a:solidFill>
                <a:ea typeface="Arial" charset="0"/>
                <a:cs typeface="+mn-ea"/>
              </a:defRPr>
            </a:lvl1pPr>
          </a:lstStyle>
          <a:p>
            <a:fld id="{04904DEF-7054-4283-8249-E952513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transition spd="med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Ð¾Ð½Ð¾Ð¼ÐµÑÑÐ¸ÑÐµÑÐºÐ¾Ðµ Ð¼Ð¾Ð´ÐµÐ»Ð¸ÑÐ¾Ð²Ð°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7236"/>
          <a:stretch/>
        </p:blipFill>
        <p:spPr bwMode="auto">
          <a:xfrm>
            <a:off x="0" y="0"/>
            <a:ext cx="9144000" cy="69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914" y="464457"/>
            <a:ext cx="8316686" cy="61105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D7E7F1-021B-488D-BD28-8B174162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4000" b="1" dirty="0">
                <a:latin typeface="Century Gothic" panose="020B0502020202020204" pitchFamily="34" charset="0"/>
              </a:rPr>
              <a:t>Регрессионный анализ </a:t>
            </a:r>
            <a:br>
              <a:rPr lang="en-US" sz="4000" b="1" dirty="0">
                <a:latin typeface="Century Gothic" panose="020B0502020202020204" pitchFamily="34" charset="0"/>
              </a:rPr>
            </a:br>
            <a:r>
              <a:rPr lang="ru-RU" sz="4000" b="1" dirty="0">
                <a:latin typeface="Century Gothic" panose="020B0502020202020204" pitchFamily="34" charset="0"/>
              </a:rPr>
              <a:t>как метод прогнозирования потребления лекарственных препаратов</a:t>
            </a:r>
            <a:endParaRPr lang="ru-RU" sz="3600" b="1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3369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5B591-3967-49D8-BC6D-BFBBA27D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Направления дальнейших исследований</a:t>
            </a:r>
            <a:endParaRPr lang="en-US" sz="2400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C09962C-D899-4449-AEA8-7F77CEAE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29" y="1422399"/>
            <a:ext cx="8412271" cy="2728687"/>
          </a:xfrm>
        </p:spPr>
        <p:txBody>
          <a:bodyPr/>
          <a:lstStyle/>
          <a:p>
            <a:pPr algn="just">
              <a:spcBef>
                <a:spcPts val="4200"/>
              </a:spcBef>
            </a:pPr>
            <a:r>
              <a:rPr lang="ru-RU" dirty="0"/>
              <a:t>Анализ отдельных препаратов вместо укрупненных групп</a:t>
            </a:r>
          </a:p>
          <a:p>
            <a:pPr algn="just">
              <a:spcBef>
                <a:spcPts val="4200"/>
              </a:spcBef>
            </a:pPr>
            <a:r>
              <a:rPr lang="ru-RU" dirty="0"/>
              <a:t>Учет в модели дополнительных факторов (регрессоров), например отражающих рыночную ситуацию</a:t>
            </a:r>
          </a:p>
          <a:p>
            <a:pPr algn="just">
              <a:spcBef>
                <a:spcPts val="4200"/>
              </a:spcBef>
            </a:pPr>
            <a:r>
              <a:rPr lang="ru-RU" dirty="0"/>
              <a:t>Автоматизация процесса и обновление моделей на регулярной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127934043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Ð¾Ð½Ð¾Ð¼ÐµÑÑÐ¸ÑÐµÑÐºÐ¾Ðµ Ð¼Ð¾Ð´ÐµÐ»Ð¸ÑÐ¾Ð²Ð°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7236"/>
          <a:stretch/>
        </p:blipFill>
        <p:spPr bwMode="auto">
          <a:xfrm>
            <a:off x="0" y="0"/>
            <a:ext cx="9144000" cy="69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914" y="464457"/>
            <a:ext cx="8316686" cy="61105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D7E7F1-021B-488D-BD28-8B1741624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ru-RU" sz="40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98EFE82-38F7-4B7E-8334-33E7BB967CAF}"/>
              </a:ext>
            </a:extLst>
          </p:cNvPr>
          <p:cNvSpPr txBox="1">
            <a:spLocks/>
          </p:cNvSpPr>
          <p:nvPr/>
        </p:nvSpPr>
        <p:spPr bwMode="auto">
          <a:xfrm>
            <a:off x="880947" y="4810069"/>
            <a:ext cx="7688766" cy="13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/>
            <a:r>
              <a:rPr lang="ru-RU" sz="2200" b="1" dirty="0">
                <a:latin typeface="Century Gothic" panose="020B0502020202020204" pitchFamily="34" charset="0"/>
              </a:rPr>
              <a:t>Борисов Владислав</a:t>
            </a:r>
          </a:p>
          <a:p>
            <a:pPr algn="r"/>
            <a:r>
              <a:rPr lang="ru-RU" sz="2200" dirty="0">
                <a:latin typeface="Century Gothic" panose="020B0502020202020204" pitchFamily="34" charset="0"/>
              </a:rPr>
              <a:t>кафедра бухгалтерского учета и налогообложения</a:t>
            </a:r>
          </a:p>
          <a:p>
            <a:pPr algn="r"/>
            <a:r>
              <a:rPr lang="ru-RU" sz="2200" dirty="0">
                <a:latin typeface="Century Gothic" panose="020B0502020202020204" pitchFamily="34" charset="0"/>
              </a:rPr>
              <a:t>РЭУ им Г.В. Плеханова</a:t>
            </a:r>
          </a:p>
          <a:p>
            <a:pPr algn="r"/>
            <a:r>
              <a:rPr lang="ru-RU" sz="2200" dirty="0">
                <a:latin typeface="Century Gothic" panose="020B0502020202020204" pitchFamily="34" charset="0"/>
              </a:rPr>
              <a:t>+7 965 187 7117</a:t>
            </a:r>
          </a:p>
          <a:p>
            <a:pPr algn="r"/>
            <a:r>
              <a:rPr lang="en-US" sz="2200" dirty="0">
                <a:latin typeface="Century Gothic" panose="020B0502020202020204" pitchFamily="34" charset="0"/>
              </a:rPr>
              <a:t>Vladislav.brsv@gmail.com</a:t>
            </a:r>
            <a:endParaRPr lang="ru-RU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4101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D7E7F1-021B-488D-BD28-8B174162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274638"/>
            <a:ext cx="8276602" cy="559647"/>
          </a:xfrm>
        </p:spPr>
        <p:txBody>
          <a:bodyPr/>
          <a:lstStyle/>
          <a:p>
            <a:r>
              <a:rPr lang="ru-RU" dirty="0"/>
              <a:t>Цель исследования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C5380A-1F03-44D1-B3E5-D39728B0A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98" y="1059544"/>
            <a:ext cx="8276602" cy="464904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cs typeface="+mn-cs"/>
              </a:rPr>
              <a:t>Провести анализ динамики потребления лекарственных препаратов с помощью</a:t>
            </a:r>
            <a:r>
              <a:rPr lang="en-US" sz="1800" dirty="0">
                <a:cs typeface="+mn-cs"/>
              </a:rPr>
              <a:t> </a:t>
            </a:r>
            <a:r>
              <a:rPr lang="ru-RU" sz="1800" dirty="0">
                <a:cs typeface="+mn-cs"/>
              </a:rPr>
              <a:t>методов регрессионного анализа</a:t>
            </a:r>
            <a:endParaRPr lang="en-GB" sz="1800" dirty="0">
              <a:cs typeface="+mn-cs"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US" sz="1800" dirty="0"/>
          </a:p>
          <a:p>
            <a:endParaRPr lang="ru-RU" sz="18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FAD0925B-E3F0-41A0-B635-B5ABABA1AA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5076681"/>
                  </p:ext>
                </p:extLst>
              </p:nvPr>
            </p:nvGraphicFramePr>
            <p:xfrm>
              <a:off x="540827" y="3645723"/>
              <a:ext cx="3050837" cy="2288128"/>
            </p:xfrm>
            <a:graphic>
              <a:graphicData uri="http://schemas.microsoft.com/office/powerpoint/2016/slidezoom">
                <pslz:sldZm>
                  <pslz:sldZmObj sldId="269" cId="3557086333">
                    <pslz:zmPr id="{181A649F-71E5-4F5E-BA0D-401DF11D98B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837" cy="2288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AD0925B-E3F0-41A0-B635-B5ABABA1AA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827" y="3645723"/>
                <a:ext cx="3050837" cy="2288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28B1890-507B-485A-AE33-FBCCB78A06EB}"/>
              </a:ext>
            </a:extLst>
          </p:cNvPr>
          <p:cNvSpPr/>
          <p:nvPr/>
        </p:nvSpPr>
        <p:spPr>
          <a:xfrm>
            <a:off x="410198" y="1971782"/>
            <a:ext cx="3958602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Объект исследования</a:t>
            </a:r>
            <a:b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Укрупненные группы препаратов в соотвествии с классификацией АТХ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2BF806-84E2-4237-83EC-E89CD39E38B9}"/>
              </a:ext>
            </a:extLst>
          </p:cNvPr>
          <p:cNvSpPr/>
          <p:nvPr/>
        </p:nvSpPr>
        <p:spPr>
          <a:xfrm>
            <a:off x="4601028" y="1971781"/>
            <a:ext cx="4085772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Метод исследования</a:t>
            </a:r>
            <a:b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Множественная регрессия и модели временных рядов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59E2B927-9EAB-4D03-BEFE-767CB21542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51353096"/>
                  </p:ext>
                </p:extLst>
              </p:nvPr>
            </p:nvGraphicFramePr>
            <p:xfrm>
              <a:off x="4736344" y="3645723"/>
              <a:ext cx="3050837" cy="2288128"/>
            </p:xfrm>
            <a:graphic>
              <a:graphicData uri="http://schemas.microsoft.com/office/powerpoint/2016/slidezoom">
                <pslz:sldZm>
                  <pslz:sldZmObj sldId="292" cId="1366246568">
                    <pslz:zmPr id="{977EB4F5-7717-4A73-8C7D-83E0A32297E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837" cy="2288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9E2B927-9EAB-4D03-BEFE-767CB21542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6344" y="3645723"/>
                <a:ext cx="3050837" cy="2288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70358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D7E7F1-021B-488D-BD28-8B17416240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77225" cy="560387"/>
          </a:xfrm>
        </p:spPr>
        <p:txBody>
          <a:bodyPr/>
          <a:lstStyle/>
          <a:p>
            <a:r>
              <a:rPr lang="ru-RU" dirty="0"/>
              <a:t>Группы препаратов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39E376-6001-43C3-B660-F1E7E18E8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02749"/>
              </p:ext>
            </p:extLst>
          </p:nvPr>
        </p:nvGraphicFramePr>
        <p:xfrm>
          <a:off x="1" y="0"/>
          <a:ext cx="9143999" cy="36820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19792">
                  <a:extLst>
                    <a:ext uri="{9D8B030D-6E8A-4147-A177-3AD203B41FA5}">
                      <a16:colId xmlns:a16="http://schemas.microsoft.com/office/drawing/2014/main" val="1596193785"/>
                    </a:ext>
                  </a:extLst>
                </a:gridCol>
                <a:gridCol w="5704114">
                  <a:extLst>
                    <a:ext uri="{9D8B030D-6E8A-4147-A177-3AD203B41FA5}">
                      <a16:colId xmlns:a16="http://schemas.microsoft.com/office/drawing/2014/main" val="51487295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990160855"/>
                    </a:ext>
                  </a:extLst>
                </a:gridCol>
                <a:gridCol w="1192893">
                  <a:extLst>
                    <a:ext uri="{9D8B030D-6E8A-4147-A177-3AD203B41FA5}">
                      <a16:colId xmlns:a16="http://schemas.microsoft.com/office/drawing/2014/main" val="186927735"/>
                    </a:ext>
                  </a:extLst>
                </a:gridCol>
              </a:tblGrid>
              <a:tr h="705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№ п.п.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Группа препаратов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Список Кодов АТХ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Уд. вес в структуре расходов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569324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Противоопухолевые препараты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L01, L02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921906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Иммуномодуляторы, Иммунодепрессанты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L03, L04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431868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Противомикробные препараты для системного использования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J01, J02, J05, J06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628260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Анестетики, Анальгетики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N01, N02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304952"/>
                  </a:ext>
                </a:extLst>
              </a:tr>
              <a:tr h="25085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Контрастные вещества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V08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547041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Препараты для лечения заболеваний нервной системы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pt-BR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N03, N04, N05, N06, N07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0136932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Антикоагулянты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B01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4845709"/>
                  </a:ext>
                </a:extLst>
              </a:tr>
              <a:tr h="283702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Плазмазамещающие и перфузионные растворы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B05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7767737"/>
                  </a:ext>
                </a:extLst>
              </a:tr>
              <a:tr h="440457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7800" indent="0" algn="l" rtl="0" fontAlgn="ctr">
                        <a:spcAft>
                          <a:spcPts val="600"/>
                        </a:spcAft>
                      </a:pPr>
                      <a:r>
                        <a:rPr lang="ru-RU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Пищеварительный тракт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pt-BR" sz="13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A02, A03, A04, A05, A06, A07, A09, A10</a:t>
                      </a:r>
                      <a:endParaRPr lang="pt-BR" sz="13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600"/>
                        </a:spcAft>
                      </a:pPr>
                      <a:r>
                        <a:rPr lang="en-GB" sz="13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648693"/>
                  </a:ext>
                </a:extLst>
              </a:tr>
              <a:tr h="30900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74625" indent="0" algn="l" rtl="0" fontAlgn="ctr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Препараты для лечения заболеваний органов чувств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S01, S02, S03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24722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BD6C723-672A-4AE6-ACD0-D4CE22DD859E}"/>
              </a:ext>
            </a:extLst>
          </p:cNvPr>
          <p:cNvSpPr/>
          <p:nvPr/>
        </p:nvSpPr>
        <p:spPr>
          <a:xfrm>
            <a:off x="241300" y="3956699"/>
            <a:ext cx="8902700" cy="1147850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Миорелаксанты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Препараты для лечения заболеваний сердца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Гемостатики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Гормоны для системного применения (исключая половые гормоны)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Противоподагрические препараты, Препараты для лечения заболеваний костей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Стимуляторы гемопоэза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Дерматология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Противовоспалительные и противоревматические препараты, Препараты для местного лечения заболеваний опорно-двигательного аппарата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Витамины, минералы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Ангиопротекторы</a:t>
            </a:r>
          </a:p>
          <a:p>
            <a:pPr marL="363538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Препараты, влияющие на систему ренин-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ангиотензин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Препараты для лечения заболеваний респираторной системы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Гиполипидемические препараты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Мочеполовая система и половые гормоны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Сахарный диабет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Гипотензивные препараты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Блокаторы "медленных" кальциевых каналов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Диуретики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Стоматология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Периферические вазодилататоры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Средства питания</a:t>
            </a:r>
          </a:p>
          <a:p>
            <a:pPr marL="449263" indent="-363538">
              <a:buFont typeface="+mj-lt"/>
              <a:buAutoNum type="arabicPeriod" startAt="11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Радиофармацевтические и Радиотерапевтические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5570863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5B591-3967-49D8-BC6D-BFBBA27D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274638"/>
            <a:ext cx="8733802" cy="559647"/>
          </a:xfrm>
        </p:spPr>
        <p:txBody>
          <a:bodyPr/>
          <a:lstStyle/>
          <a:p>
            <a:r>
              <a:rPr lang="ru-RU" dirty="0"/>
              <a:t>Метод исследования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963EE8-BA0B-46D6-AC39-DD42DD1DB18B}"/>
              </a:ext>
            </a:extLst>
          </p:cNvPr>
          <p:cNvSpPr/>
          <p:nvPr/>
        </p:nvSpPr>
        <p:spPr>
          <a:xfrm>
            <a:off x="4180113" y="4970772"/>
            <a:ext cx="4513943" cy="57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Авторегрессионная составляющая и скользяшее среднее (АРИСС)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6F1539-A064-4A97-AB77-D134DBBDB550}"/>
              </a:ext>
            </a:extLst>
          </p:cNvPr>
          <p:cNvSpPr/>
          <p:nvPr/>
        </p:nvSpPr>
        <p:spPr>
          <a:xfrm>
            <a:off x="4180114" y="3241220"/>
            <a:ext cx="4513943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Аналитический т</a:t>
            </a: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ренд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B8B435-893E-4A07-B2E9-08313F16F376}"/>
              </a:ext>
            </a:extLst>
          </p:cNvPr>
          <p:cNvSpPr/>
          <p:nvPr/>
        </p:nvSpPr>
        <p:spPr>
          <a:xfrm>
            <a:off x="4180113" y="3796183"/>
            <a:ext cx="4513943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Сезонность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876F89-A564-415F-8F0E-FE57A6CA8582}"/>
              </a:ext>
            </a:extLst>
          </p:cNvPr>
          <p:cNvSpPr/>
          <p:nvPr/>
        </p:nvSpPr>
        <p:spPr>
          <a:xfrm>
            <a:off x="4180113" y="4375644"/>
            <a:ext cx="4513943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</a:t>
            </a: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икличность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59BEE1-57FF-49B5-88EE-1B4D19564235}"/>
              </a:ext>
            </a:extLst>
          </p:cNvPr>
          <p:cNvSpPr/>
          <p:nvPr/>
        </p:nvSpPr>
        <p:spPr>
          <a:xfrm>
            <a:off x="4180113" y="5667498"/>
            <a:ext cx="4513943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Выбросы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C08F8E-0602-4AEB-AF39-DC6183D1C2F2}"/>
              </a:ext>
            </a:extLst>
          </p:cNvPr>
          <p:cNvSpPr/>
          <p:nvPr/>
        </p:nvSpPr>
        <p:spPr>
          <a:xfrm>
            <a:off x="4180114" y="2693482"/>
            <a:ext cx="4513943" cy="46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труктурны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600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изменения</a:t>
            </a:r>
            <a:endParaRPr lang="ru-RU" sz="16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2" name="Picture 4" descr="ÐÐ°ÑÑÐ¸Ð½ÐºÐ¸ Ð¿Ð¾ Ð·Ð°Ð¿ÑÐ¾ÑÑ statistica 10 logo">
            <a:extLst>
              <a:ext uri="{FF2B5EF4-FFF2-40B4-BE49-F238E27FC236}">
                <a16:creationId xmlns:a16="http://schemas.microsoft.com/office/drawing/2014/main" id="{2951420C-9308-4B46-837B-493A5C61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01" y="4771406"/>
            <a:ext cx="2329452" cy="11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B9DB69-761F-4E56-8625-204B6A25376F}"/>
              </a:ext>
            </a:extLst>
          </p:cNvPr>
          <p:cNvSpPr/>
          <p:nvPr/>
        </p:nvSpPr>
        <p:spPr>
          <a:xfrm>
            <a:off x="410198" y="1025475"/>
            <a:ext cx="8283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Регрессионный анализ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— статистический метод исследования влияния одной или нескольких независимых переменных на зависимую переменную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B02F2F-EFB3-4A08-A529-DB56FC8A24D8}"/>
              </a:ext>
            </a:extLst>
          </p:cNvPr>
          <p:cNvSpPr/>
          <p:nvPr/>
        </p:nvSpPr>
        <p:spPr>
          <a:xfrm>
            <a:off x="424027" y="2144001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Зависимая переменная</a:t>
            </a:r>
            <a:endParaRPr lang="en-GB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48001D-EE1D-4F4D-AA51-0FFBE494725C}"/>
              </a:ext>
            </a:extLst>
          </p:cNvPr>
          <p:cNvSpPr/>
          <p:nvPr/>
        </p:nvSpPr>
        <p:spPr>
          <a:xfrm>
            <a:off x="389255" y="2697999"/>
            <a:ext cx="3392545" cy="15661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Персонифицированное списание лекарственных препаратов, кол-во ед. списания в неделю </a:t>
            </a:r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9C53AD-8AFF-4427-8EF4-6294CE36B0DA}"/>
              </a:ext>
            </a:extLst>
          </p:cNvPr>
          <p:cNvSpPr/>
          <p:nvPr/>
        </p:nvSpPr>
        <p:spPr>
          <a:xfrm>
            <a:off x="4547784" y="2140390"/>
            <a:ext cx="377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Независимые переменные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6624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5B591-3967-49D8-BC6D-BFBBA27D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модели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AA1F29-2F8A-4EDA-ADDD-4F5D4175E525}"/>
                  </a:ext>
                </a:extLst>
              </p:cNvPr>
              <p:cNvSpPr/>
              <p:nvPr/>
            </p:nvSpPr>
            <p:spPr>
              <a:xfrm>
                <a:off x="410197" y="3370798"/>
                <a:ext cx="8414489" cy="1501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0">
                            <a:latin typeface="Cambria Math" panose="02040503050406030204" pitchFamily="18" charset="0"/>
                          </a:rPr>
                          <m:t>21,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𝟓𝟏𝟓</m:t>
                    </m:r>
                    <m:r>
                      <a:rPr lang="ru-RU" b="1" i="0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1" i="0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𝟓𝟎𝟔</m:t>
                    </m:r>
                    <m:r>
                      <a:rPr lang="ru-RU" b="1" i="0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b="1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sSub>
                      <m:sSubPr>
                        <m:ctrlPr>
                          <a:rPr lang="ru-RU" b="1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ru-RU" b="1" i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u-RU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ru-RU" b="1" i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ru-RU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1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  <m:r>
                      <a:rPr lang="ru-RU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𝟐𝟑𝟐</m:t>
                    </m:r>
                    <m:r>
                      <a:rPr lang="ru-RU" b="1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ru-RU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1" i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ru-RU" b="1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b="1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𝟎𝟒</m:t>
                            </m:r>
                            <m:r>
                              <a:rPr lang="ru-RU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  <m:r>
                      <a:rPr lang="ru-RU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b="1" i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ru-RU" b="1" i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ru-RU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b="1" i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ru-RU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ru-RU" b="1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b="1" i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𝟎𝟒</m:t>
                            </m:r>
                            <m:r>
                              <a:rPr lang="ru-RU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r>
                  <a:rPr lang="ru-RU" dirty="0">
                    <a:latin typeface="Cambria Math" panose="02040503050406030204" pitchFamily="18" charset="0"/>
                  </a:rPr>
                  <a:t>+</a:t>
                </a:r>
              </a:p>
              <a:p>
                <a:endParaRPr lang="ru-RU" dirty="0">
                  <a:latin typeface="Cambria Math" panose="02040503050406030204" pitchFamily="18" charset="0"/>
                </a:endParaRPr>
              </a:p>
              <a:p>
                <a:endParaRPr lang="ru-RU" dirty="0">
                  <a:latin typeface="Cambria Math" panose="02040503050406030204" pitchFamily="18" charset="0"/>
                </a:endParaRPr>
              </a:p>
              <a:p>
                <a:endParaRPr lang="ru-RU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𝟗𝟓𝟎</m:t>
                      </m:r>
                      <m:r>
                        <a:rPr lang="ru-RU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ru-RU" b="1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ru-RU" b="1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b="1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ru-RU" b="1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ru-RU" b="1" i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𝟐𝟎𝟏𝟔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2AA1F29-2F8A-4EDA-ADDD-4F5D4175E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97" y="3370798"/>
                <a:ext cx="8414489" cy="1501693"/>
              </a:xfrm>
              <a:prstGeom prst="rect">
                <a:avLst/>
              </a:prstGeom>
              <a:blipFill>
                <a:blip r:embed="rId4"/>
                <a:stretch>
                  <a:fillRect t="-2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CE0B607-C68F-4214-8DEE-A3BC584B14CD}"/>
              </a:ext>
            </a:extLst>
          </p:cNvPr>
          <p:cNvSpPr/>
          <p:nvPr/>
        </p:nvSpPr>
        <p:spPr>
          <a:xfrm>
            <a:off x="1560456" y="1970048"/>
            <a:ext cx="1133708" cy="48956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Константа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0E5AE0-2718-4FFF-8E9D-A8B15F7793A8}"/>
              </a:ext>
            </a:extLst>
          </p:cNvPr>
          <p:cNvSpPr/>
          <p:nvPr/>
        </p:nvSpPr>
        <p:spPr>
          <a:xfrm>
            <a:off x="2783555" y="1970048"/>
            <a:ext cx="2267418" cy="4895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Изменение потребления в новогодние праздники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B4635-7CEB-4BCE-BD3D-E909FC1845B6}"/>
              </a:ext>
            </a:extLst>
          </p:cNvPr>
          <p:cNvSpPr/>
          <p:nvPr/>
        </p:nvSpPr>
        <p:spPr>
          <a:xfrm>
            <a:off x="5140364" y="1970048"/>
            <a:ext cx="1449124" cy="48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Сезонная составляющая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004606-717A-4634-AB70-EBFC480296A3}"/>
              </a:ext>
            </a:extLst>
          </p:cNvPr>
          <p:cNvSpPr/>
          <p:nvPr/>
        </p:nvSpPr>
        <p:spPr>
          <a:xfrm>
            <a:off x="6678879" y="1970048"/>
            <a:ext cx="735658" cy="4895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Тренд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6ECEF9-76D6-483B-AADA-F8E0E3F95153}"/>
              </a:ext>
            </a:extLst>
          </p:cNvPr>
          <p:cNvSpPr/>
          <p:nvPr/>
        </p:nvSpPr>
        <p:spPr>
          <a:xfrm>
            <a:off x="1535324" y="3876861"/>
            <a:ext cx="2267418" cy="489563"/>
          </a:xfrm>
          <a:prstGeom prst="rect">
            <a:avLst/>
          </a:prstGeom>
          <a:solidFill>
            <a:srgbClr val="604A7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Изменение потребления в новогодние праздники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68530-F2DA-43BF-9B57-BB855A5D4EC0}"/>
              </a:ext>
            </a:extLst>
          </p:cNvPr>
          <p:cNvSpPr/>
          <p:nvPr/>
        </p:nvSpPr>
        <p:spPr>
          <a:xfrm>
            <a:off x="3892131" y="3876860"/>
            <a:ext cx="743015" cy="4895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Тренд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D922C3-2CBF-49A3-85F9-521D49CC62FC}"/>
              </a:ext>
            </a:extLst>
          </p:cNvPr>
          <p:cNvSpPr/>
          <p:nvPr/>
        </p:nvSpPr>
        <p:spPr>
          <a:xfrm>
            <a:off x="4738194" y="3876859"/>
            <a:ext cx="3378885" cy="4895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Циклическая составляющая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61021B-7A2D-48F3-8962-9142CA35E3B8}"/>
              </a:ext>
            </a:extLst>
          </p:cNvPr>
          <p:cNvSpPr/>
          <p:nvPr/>
        </p:nvSpPr>
        <p:spPr>
          <a:xfrm>
            <a:off x="982053" y="5782613"/>
            <a:ext cx="7268714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Модель авторегрессии интегриролованного скользящего среднего (АРИСС)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8979A4-7792-4E6E-8932-F6AF33C46042}"/>
              </a:ext>
            </a:extLst>
          </p:cNvPr>
          <p:cNvSpPr/>
          <p:nvPr/>
        </p:nvSpPr>
        <p:spPr>
          <a:xfrm>
            <a:off x="3548484" y="4868269"/>
            <a:ext cx="2000029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Выброс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504228-79BA-4040-BD3D-60ED8AC98F4F}"/>
                  </a:ext>
                </a:extLst>
              </p:cNvPr>
              <p:cNvSpPr/>
              <p:nvPr/>
            </p:nvSpPr>
            <p:spPr>
              <a:xfrm>
                <a:off x="865422" y="5333371"/>
                <a:ext cx="7480485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GB" b="1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𝟕𝟗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𝟖𝟑</m:t>
                      </m:r>
                      <m:r>
                        <a:rPr lang="ru-RU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ru-RU" b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2504228-79BA-4040-BD3D-60ED8AC98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22" y="5333371"/>
                <a:ext cx="7480485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2F0752-602A-45C7-B131-61C7AD6EC815}"/>
                  </a:ext>
                </a:extLst>
              </p:cNvPr>
              <p:cNvSpPr/>
              <p:nvPr/>
            </p:nvSpPr>
            <p:spPr>
              <a:xfrm>
                <a:off x="1199161" y="1403053"/>
                <a:ext cx="6834498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22,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𝟕𝟑𝟏</m:t>
                      </m:r>
                      <m:r>
                        <a:rPr lang="ru-RU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𝟏𝟖𝟖</m:t>
                      </m:r>
                      <m:r>
                        <a:rPr lang="ru-RU" b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b="1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ru-RU" b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𝟏𝟗𝟑</m:t>
                      </m:r>
                      <m:r>
                        <a:rPr lang="ru-RU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ru-RU" b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ru-RU" b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ru-RU" b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𝟏𝟕𝟒</m:t>
                      </m:r>
                      <m:r>
                        <a:rPr lang="ru-RU" b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𝐥</m:t>
                      </m:r>
                      <m:func>
                        <m:funcPr>
                          <m:ctrlPr>
                            <a:rPr lang="ru-RU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fName>
                        <m:e>
                          <m:r>
                            <a:rPr lang="ru-RU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ru-RU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ru-RU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2F0752-602A-45C7-B131-61C7AD6EC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161" y="1403053"/>
                <a:ext cx="6834498" cy="381515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94208B-AF75-49F8-9277-7A569DF8ED6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127310" y="1784568"/>
            <a:ext cx="790061" cy="18548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ABAE7E-1EFE-4A78-A217-3DF7BA80601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917264" y="1760462"/>
            <a:ext cx="0" cy="20958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02C6A2-35ED-47FC-8C3B-A07CD10704D5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140364" y="1778239"/>
            <a:ext cx="724562" cy="191809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4BA69F-1F00-4894-8E45-425064F6B4ED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589488" y="1778239"/>
            <a:ext cx="457220" cy="19180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8843A85-AD34-48C8-B38E-ACE599780A5E}"/>
              </a:ext>
            </a:extLst>
          </p:cNvPr>
          <p:cNvSpPr/>
          <p:nvPr/>
        </p:nvSpPr>
        <p:spPr>
          <a:xfrm>
            <a:off x="298568" y="3876858"/>
            <a:ext cx="1133708" cy="48956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Константа</a:t>
            </a:r>
            <a:endParaRPr lang="ru-RU" sz="12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B4DDED-B61F-4D50-8AC1-8B796E49E027}"/>
              </a:ext>
            </a:extLst>
          </p:cNvPr>
          <p:cNvCxnSpPr>
            <a:cxnSpLocks/>
          </p:cNvCxnSpPr>
          <p:nvPr/>
        </p:nvCxnSpPr>
        <p:spPr>
          <a:xfrm flipV="1">
            <a:off x="865422" y="3731567"/>
            <a:ext cx="566854" cy="12879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390728-0648-429D-BF8C-4A2075000305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2415726" y="3680178"/>
            <a:ext cx="253307" cy="196683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B3563A-5F5B-429B-BEED-A750A11404A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699325" y="3685954"/>
            <a:ext cx="564314" cy="19090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01A1D8-7A6E-424F-A988-90BBC6DBA02E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6427636" y="3680178"/>
            <a:ext cx="1" cy="19668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5A51741-A2F2-4839-83AA-2451DDC760D5}"/>
              </a:ext>
            </a:extLst>
          </p:cNvPr>
          <p:cNvSpPr/>
          <p:nvPr/>
        </p:nvSpPr>
        <p:spPr>
          <a:xfrm>
            <a:off x="410197" y="948027"/>
            <a:ext cx="735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Иммуномодуляторы, Иммунодепрессанты (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L03, L04)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4E335C-D259-4CD6-9CAE-C9AEE34C70E2}"/>
              </a:ext>
            </a:extLst>
          </p:cNvPr>
          <p:cNvSpPr/>
          <p:nvPr/>
        </p:nvSpPr>
        <p:spPr>
          <a:xfrm>
            <a:off x="410197" y="2877113"/>
            <a:ext cx="735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Противоопухолевые препараты (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L01, L02)</a:t>
            </a:r>
          </a:p>
        </p:txBody>
      </p:sp>
    </p:spTree>
    <p:extLst>
      <p:ext uri="{BB962C8B-B14F-4D97-AF65-F5344CB8AC3E}">
        <p14:creationId xmlns:p14="http://schemas.microsoft.com/office/powerpoint/2010/main" val="153013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5B591-3967-49D8-BC6D-BFBBA27D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8" y="390753"/>
            <a:ext cx="8276602" cy="559647"/>
          </a:xfrm>
        </p:spPr>
        <p:txBody>
          <a:bodyPr/>
          <a:lstStyle/>
          <a:p>
            <a:r>
              <a:rPr lang="ru-RU" dirty="0"/>
              <a:t>Прогноз динамики потребления препаратов группы</a:t>
            </a:r>
            <a:br>
              <a:rPr lang="ru-RU" dirty="0"/>
            </a:br>
            <a:r>
              <a:rPr lang="ru-RU" dirty="0">
                <a:solidFill>
                  <a:srgbClr val="8F0006"/>
                </a:solidFill>
              </a:rPr>
              <a:t>Иммуномодуляторы, Иммунодепрессанты (</a:t>
            </a:r>
            <a:r>
              <a:rPr lang="en-GB" dirty="0">
                <a:solidFill>
                  <a:srgbClr val="8F0006"/>
                </a:solidFill>
              </a:rPr>
              <a:t>L03, L04)</a:t>
            </a:r>
            <a:br>
              <a:rPr lang="en-GB" dirty="0">
                <a:solidFill>
                  <a:srgbClr val="8F0006"/>
                </a:solidFill>
              </a:rPr>
            </a:br>
            <a:r>
              <a:rPr lang="ru-RU" dirty="0"/>
              <a:t>1 кв. – 3 кв. 2018 г</a:t>
            </a: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72453"/>
              </p:ext>
            </p:extLst>
          </p:nvPr>
        </p:nvGraphicFramePr>
        <p:xfrm>
          <a:off x="410198" y="1922362"/>
          <a:ext cx="8276602" cy="447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08714F0-D1B1-4E03-B980-1BFF06FB9E41}"/>
              </a:ext>
            </a:extLst>
          </p:cNvPr>
          <p:cNvGrpSpPr/>
          <p:nvPr/>
        </p:nvGrpSpPr>
        <p:grpSpPr>
          <a:xfrm>
            <a:off x="894394" y="1368364"/>
            <a:ext cx="7308209" cy="646331"/>
            <a:chOff x="631105" y="1368364"/>
            <a:chExt cx="7308209" cy="6463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C1AEC7-7844-48C6-B239-C24E676DBD8D}"/>
                </a:ext>
              </a:extLst>
            </p:cNvPr>
            <p:cNvCxnSpPr/>
            <p:nvPr/>
          </p:nvCxnSpPr>
          <p:spPr>
            <a:xfrm>
              <a:off x="631105" y="1553030"/>
              <a:ext cx="305335" cy="0"/>
            </a:xfrm>
            <a:prstGeom prst="line">
              <a:avLst/>
            </a:prstGeom>
            <a:ln w="34925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FAA8A6-8F86-4913-ABE0-585C34C1EB4D}"/>
                </a:ext>
              </a:extLst>
            </p:cNvPr>
            <p:cNvSpPr/>
            <p:nvPr/>
          </p:nvSpPr>
          <p:spPr>
            <a:xfrm>
              <a:off x="979982" y="1368364"/>
              <a:ext cx="14006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Прогноз</a:t>
              </a:r>
              <a:endParaRPr lang="en-GB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E79EB6-A4BF-428D-A222-2DEF9C1E4D87}"/>
                </a:ext>
              </a:extLst>
            </p:cNvPr>
            <p:cNvCxnSpPr/>
            <p:nvPr/>
          </p:nvCxnSpPr>
          <p:spPr>
            <a:xfrm>
              <a:off x="2488933" y="1553030"/>
              <a:ext cx="305335" cy="0"/>
            </a:xfrm>
            <a:prstGeom prst="line">
              <a:avLst/>
            </a:prstGeom>
            <a:ln w="34925">
              <a:solidFill>
                <a:srgbClr val="A9C1D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F8E9AD-12AF-4D1E-B8B2-E68537AF68F7}"/>
                </a:ext>
              </a:extLst>
            </p:cNvPr>
            <p:cNvSpPr/>
            <p:nvPr/>
          </p:nvSpPr>
          <p:spPr>
            <a:xfrm>
              <a:off x="2837810" y="1368364"/>
              <a:ext cx="30114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Доверительный интервал прогноза</a:t>
              </a:r>
              <a:endParaRPr lang="en-GB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3FED0-6CC0-4171-8B08-0A264430C2D2}"/>
                </a:ext>
              </a:extLst>
            </p:cNvPr>
            <p:cNvCxnSpPr/>
            <p:nvPr/>
          </p:nvCxnSpPr>
          <p:spPr>
            <a:xfrm>
              <a:off x="5543922" y="1553030"/>
              <a:ext cx="305335" cy="0"/>
            </a:xfrm>
            <a:prstGeom prst="line">
              <a:avLst/>
            </a:prstGeom>
            <a:ln w="34925">
              <a:solidFill>
                <a:srgbClr val="983D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376986-807C-4119-9652-C44AE56CCC7D}"/>
                </a:ext>
              </a:extLst>
            </p:cNvPr>
            <p:cNvSpPr/>
            <p:nvPr/>
          </p:nvSpPr>
          <p:spPr>
            <a:xfrm>
              <a:off x="5892799" y="1368364"/>
              <a:ext cx="20465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Фактические значения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8385768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62290"/>
              </p:ext>
            </p:extLst>
          </p:nvPr>
        </p:nvGraphicFramePr>
        <p:xfrm>
          <a:off x="256478" y="1922363"/>
          <a:ext cx="8619893" cy="455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90541963-4D32-42DC-A3AE-DEB28208294D}"/>
              </a:ext>
            </a:extLst>
          </p:cNvPr>
          <p:cNvSpPr txBox="1">
            <a:spLocks/>
          </p:cNvSpPr>
          <p:nvPr/>
        </p:nvSpPr>
        <p:spPr bwMode="auto">
          <a:xfrm>
            <a:off x="410198" y="390753"/>
            <a:ext cx="8276602" cy="55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ru-RU" dirty="0"/>
              <a:t>Прогноз динамики потребления препаратов группы</a:t>
            </a:r>
            <a:br>
              <a:rPr lang="ru-RU" dirty="0"/>
            </a:br>
            <a:r>
              <a:rPr lang="ru-RU" dirty="0">
                <a:solidFill>
                  <a:srgbClr val="8F0006"/>
                </a:solidFill>
              </a:rPr>
              <a:t>Противоопухолевые препараты (</a:t>
            </a:r>
            <a:r>
              <a:rPr lang="en-GB" dirty="0">
                <a:solidFill>
                  <a:srgbClr val="8F0006"/>
                </a:solidFill>
              </a:rPr>
              <a:t>L0</a:t>
            </a:r>
            <a:r>
              <a:rPr lang="ru-RU" dirty="0">
                <a:solidFill>
                  <a:srgbClr val="8F0006"/>
                </a:solidFill>
              </a:rPr>
              <a:t>1</a:t>
            </a:r>
            <a:r>
              <a:rPr lang="en-GB" dirty="0">
                <a:solidFill>
                  <a:srgbClr val="8F0006"/>
                </a:solidFill>
              </a:rPr>
              <a:t>, L0</a:t>
            </a:r>
            <a:r>
              <a:rPr lang="ru-RU" dirty="0">
                <a:solidFill>
                  <a:srgbClr val="8F0006"/>
                </a:solidFill>
              </a:rPr>
              <a:t>2</a:t>
            </a:r>
            <a:r>
              <a:rPr lang="en-GB" dirty="0">
                <a:solidFill>
                  <a:srgbClr val="8F0006"/>
                </a:solidFill>
              </a:rPr>
              <a:t>)</a:t>
            </a:r>
            <a:br>
              <a:rPr lang="en-GB" dirty="0"/>
            </a:br>
            <a:r>
              <a:rPr lang="ru-RU" dirty="0"/>
              <a:t>1 кв. – 3 кв. 2018 г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6151D3-F023-46A6-8253-9E06F0221372}"/>
              </a:ext>
            </a:extLst>
          </p:cNvPr>
          <p:cNvGrpSpPr/>
          <p:nvPr/>
        </p:nvGrpSpPr>
        <p:grpSpPr>
          <a:xfrm>
            <a:off x="894394" y="1368364"/>
            <a:ext cx="7308209" cy="646331"/>
            <a:chOff x="631105" y="1368364"/>
            <a:chExt cx="7308209" cy="64633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61D3F3-18B0-472C-83C9-5FE778C6A2B6}"/>
                </a:ext>
              </a:extLst>
            </p:cNvPr>
            <p:cNvCxnSpPr/>
            <p:nvPr/>
          </p:nvCxnSpPr>
          <p:spPr>
            <a:xfrm>
              <a:off x="631105" y="1553030"/>
              <a:ext cx="305335" cy="0"/>
            </a:xfrm>
            <a:prstGeom prst="line">
              <a:avLst/>
            </a:prstGeom>
            <a:ln w="34925">
              <a:solidFill>
                <a:srgbClr val="2540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E73E99-B33A-42F1-9607-E240D78882F5}"/>
                </a:ext>
              </a:extLst>
            </p:cNvPr>
            <p:cNvSpPr/>
            <p:nvPr/>
          </p:nvSpPr>
          <p:spPr>
            <a:xfrm>
              <a:off x="979982" y="1368364"/>
              <a:ext cx="14006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Прогноз</a:t>
              </a:r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E6A5D1-AB7B-4B09-90F4-A4198828B179}"/>
                </a:ext>
              </a:extLst>
            </p:cNvPr>
            <p:cNvCxnSpPr/>
            <p:nvPr/>
          </p:nvCxnSpPr>
          <p:spPr>
            <a:xfrm>
              <a:off x="2488933" y="1553030"/>
              <a:ext cx="305335" cy="0"/>
            </a:xfrm>
            <a:prstGeom prst="line">
              <a:avLst/>
            </a:prstGeom>
            <a:ln w="34925">
              <a:solidFill>
                <a:srgbClr val="A9C1D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632F5C-D4FD-4CB6-9A15-9AB001DA75E6}"/>
                </a:ext>
              </a:extLst>
            </p:cNvPr>
            <p:cNvSpPr/>
            <p:nvPr/>
          </p:nvSpPr>
          <p:spPr>
            <a:xfrm>
              <a:off x="2837810" y="1368364"/>
              <a:ext cx="30114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Доверительный интервал прогноза</a:t>
              </a:r>
              <a:endParaRPr lang="en-GB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35FC7F-B8A2-4423-9F53-15C2D6F26FFB}"/>
                </a:ext>
              </a:extLst>
            </p:cNvPr>
            <p:cNvCxnSpPr/>
            <p:nvPr/>
          </p:nvCxnSpPr>
          <p:spPr>
            <a:xfrm>
              <a:off x="5543922" y="1553030"/>
              <a:ext cx="305335" cy="0"/>
            </a:xfrm>
            <a:prstGeom prst="line">
              <a:avLst/>
            </a:prstGeom>
            <a:ln w="34925">
              <a:solidFill>
                <a:srgbClr val="983D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B2686-1602-4ECD-B53D-C5CB6902945B}"/>
                </a:ext>
              </a:extLst>
            </p:cNvPr>
            <p:cNvSpPr/>
            <p:nvPr/>
          </p:nvSpPr>
          <p:spPr>
            <a:xfrm>
              <a:off x="5892799" y="1368364"/>
              <a:ext cx="20465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</a:rPr>
                <a:t>Фактические значения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6839524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5B591-3967-49D8-BC6D-BFBBA27D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97" y="274638"/>
            <a:ext cx="8472545" cy="559647"/>
          </a:xfrm>
        </p:spPr>
        <p:txBody>
          <a:bodyPr/>
          <a:lstStyle/>
          <a:p>
            <a:r>
              <a:rPr lang="ru-RU" sz="2100" dirty="0"/>
              <a:t>Регресионный анализ может быть использован для качественного прогнозирования на квартал / полугодие</a:t>
            </a:r>
            <a:endParaRPr lang="en-US" sz="2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45F2886-E01A-47CD-B5C3-95885085DF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554032"/>
              </p:ext>
            </p:extLst>
          </p:nvPr>
        </p:nvGraphicFramePr>
        <p:xfrm>
          <a:off x="551543" y="2825324"/>
          <a:ext cx="8025784" cy="340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A3D9870-5AF7-422A-BFFB-DE99AFC54147}"/>
              </a:ext>
            </a:extLst>
          </p:cNvPr>
          <p:cNvSpPr/>
          <p:nvPr/>
        </p:nvSpPr>
        <p:spPr>
          <a:xfrm>
            <a:off x="544455" y="1071251"/>
            <a:ext cx="800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Распределение препаратов в зависимости от качества прогноза, уд. вес в структуре расходов  </a:t>
            </a:r>
            <a:endParaRPr lang="en-GB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0E6D68-4B8E-4212-A0A8-F5EFF80A7ADB}"/>
              </a:ext>
            </a:extLst>
          </p:cNvPr>
          <p:cNvGrpSpPr/>
          <p:nvPr/>
        </p:nvGrpSpPr>
        <p:grpSpPr>
          <a:xfrm>
            <a:off x="494337" y="1883347"/>
            <a:ext cx="8674278" cy="307777"/>
            <a:chOff x="320169" y="1840074"/>
            <a:chExt cx="8674278" cy="30777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0C5A987-7771-402B-9C49-821532149E46}"/>
                </a:ext>
              </a:extLst>
            </p:cNvPr>
            <p:cNvSpPr/>
            <p:nvPr/>
          </p:nvSpPr>
          <p:spPr>
            <a:xfrm>
              <a:off x="320169" y="1867962"/>
              <a:ext cx="252000" cy="252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70FE3E-23E8-49B3-A846-A15653E1F9C6}"/>
                </a:ext>
              </a:extLst>
            </p:cNvPr>
            <p:cNvSpPr/>
            <p:nvPr/>
          </p:nvSpPr>
          <p:spPr>
            <a:xfrm>
              <a:off x="592796" y="1840074"/>
              <a:ext cx="84016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Прогноз соотвествует фактическим недельным значениям</a:t>
              </a:r>
              <a:endParaRPr lang="en-GB" sz="1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CC7CBDA-2781-402A-ACCC-BE52E6A8F611}"/>
              </a:ext>
            </a:extLst>
          </p:cNvPr>
          <p:cNvGrpSpPr/>
          <p:nvPr/>
        </p:nvGrpSpPr>
        <p:grpSpPr>
          <a:xfrm>
            <a:off x="494337" y="2193171"/>
            <a:ext cx="8580270" cy="307777"/>
            <a:chOff x="320169" y="2171903"/>
            <a:chExt cx="8580270" cy="3077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63F29C-B3B3-438D-9E8D-AED4A07B22A9}"/>
                </a:ext>
              </a:extLst>
            </p:cNvPr>
            <p:cNvSpPr/>
            <p:nvPr/>
          </p:nvSpPr>
          <p:spPr>
            <a:xfrm>
              <a:off x="320169" y="2199791"/>
              <a:ext cx="252000" cy="252000"/>
            </a:xfrm>
            <a:prstGeom prst="ellipse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C8852D-D0EB-47D1-BC38-0D202C6EBA8E}"/>
                </a:ext>
              </a:extLst>
            </p:cNvPr>
            <p:cNvSpPr/>
            <p:nvPr/>
          </p:nvSpPr>
          <p:spPr>
            <a:xfrm>
              <a:off x="592796" y="2171903"/>
              <a:ext cx="83076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Прогноз лежит внутри доверительного интервала для квартального потребления</a:t>
              </a:r>
              <a:endParaRPr lang="en-GB" sz="1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CA2029-3739-4865-8155-E720BBF5A665}"/>
              </a:ext>
            </a:extLst>
          </p:cNvPr>
          <p:cNvGrpSpPr/>
          <p:nvPr/>
        </p:nvGrpSpPr>
        <p:grpSpPr>
          <a:xfrm>
            <a:off x="494337" y="2502995"/>
            <a:ext cx="8674278" cy="307777"/>
            <a:chOff x="320169" y="2559525"/>
            <a:chExt cx="8674278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2C28A7D-C9C5-4D83-A8CE-1AAEE3FCCF86}"/>
                </a:ext>
              </a:extLst>
            </p:cNvPr>
            <p:cNvSpPr/>
            <p:nvPr/>
          </p:nvSpPr>
          <p:spPr>
            <a:xfrm>
              <a:off x="320169" y="2587413"/>
              <a:ext cx="252000" cy="252000"/>
            </a:xfrm>
            <a:prstGeom prst="ellipse">
              <a:avLst/>
            </a:prstGeom>
            <a:solidFill>
              <a:srgbClr val="FF9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4815C5-347D-4A66-96CA-11261325E3BA}"/>
                </a:ext>
              </a:extLst>
            </p:cNvPr>
            <p:cNvSpPr/>
            <p:nvPr/>
          </p:nvSpPr>
          <p:spPr>
            <a:xfrm>
              <a:off x="592796" y="2559525"/>
              <a:ext cx="84016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Прогноз не соотвествует фактическим значениям</a:t>
              </a:r>
              <a:endParaRPr lang="en-GB" sz="1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BEBA8-7B2D-497C-B498-05A6A167BA29}"/>
              </a:ext>
            </a:extLst>
          </p:cNvPr>
          <p:cNvGrpSpPr/>
          <p:nvPr/>
        </p:nvGrpSpPr>
        <p:grpSpPr>
          <a:xfrm>
            <a:off x="494337" y="2812820"/>
            <a:ext cx="8674278" cy="307777"/>
            <a:chOff x="320169" y="3210339"/>
            <a:chExt cx="8674278" cy="3077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C4F5C3-F392-4027-A78F-D3AB2AB7CC63}"/>
                </a:ext>
              </a:extLst>
            </p:cNvPr>
            <p:cNvSpPr/>
            <p:nvPr/>
          </p:nvSpPr>
          <p:spPr>
            <a:xfrm>
              <a:off x="320169" y="3238227"/>
              <a:ext cx="252000" cy="25200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137E93-38AC-43A4-B50F-631231B72F04}"/>
                </a:ext>
              </a:extLst>
            </p:cNvPr>
            <p:cNvSpPr/>
            <p:nvPr/>
          </p:nvSpPr>
          <p:spPr>
            <a:xfrm>
              <a:off x="592796" y="3210339"/>
              <a:ext cx="84016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Verdana" panose="020B0604030504040204" pitchFamily="34" charset="0"/>
                  <a:ea typeface="Verdana" panose="020B0604030504040204" pitchFamily="34" charset="0"/>
                </a:rPr>
                <a:t>Недостаточно данных для прогнозирования (5%)</a:t>
              </a:r>
              <a:endParaRPr lang="en-GB" sz="1400" dirty="0"/>
            </a:p>
          </p:txBody>
        </p:sp>
      </p:grp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A8371978-6EBB-4938-AF09-1416B7A30588}"/>
              </a:ext>
            </a:extLst>
          </p:cNvPr>
          <p:cNvSpPr/>
          <p:nvPr/>
        </p:nvSpPr>
        <p:spPr>
          <a:xfrm>
            <a:off x="1270000" y="3788229"/>
            <a:ext cx="127000" cy="1939471"/>
          </a:xfrm>
          <a:prstGeom prst="leftBracket">
            <a:avLst>
              <a:gd name="adj" fmla="val 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6687990B-F7D1-4059-8D2E-2E21A0C2EA54}"/>
              </a:ext>
            </a:extLst>
          </p:cNvPr>
          <p:cNvSpPr/>
          <p:nvPr/>
        </p:nvSpPr>
        <p:spPr>
          <a:xfrm>
            <a:off x="3822700" y="4281488"/>
            <a:ext cx="127000" cy="1446212"/>
          </a:xfrm>
          <a:prstGeom prst="leftBracket">
            <a:avLst>
              <a:gd name="adj" fmla="val 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5637703C-769F-414F-BC4C-1B5224785ACA}"/>
              </a:ext>
            </a:extLst>
          </p:cNvPr>
          <p:cNvSpPr/>
          <p:nvPr/>
        </p:nvSpPr>
        <p:spPr>
          <a:xfrm>
            <a:off x="6457950" y="4345780"/>
            <a:ext cx="127000" cy="1381919"/>
          </a:xfrm>
          <a:prstGeom prst="leftBracket">
            <a:avLst>
              <a:gd name="adj" fmla="val 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3ADE8A-C218-4D92-8DDA-8830D2AD565B}"/>
              </a:ext>
            </a:extLst>
          </p:cNvPr>
          <p:cNvSpPr/>
          <p:nvPr/>
        </p:nvSpPr>
        <p:spPr>
          <a:xfrm>
            <a:off x="597601" y="4604075"/>
            <a:ext cx="799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84%</a:t>
            </a:r>
            <a:endParaRPr lang="en-GB" sz="1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539604-B6FF-4964-B21F-1757AA80A41F}"/>
              </a:ext>
            </a:extLst>
          </p:cNvPr>
          <p:cNvSpPr/>
          <p:nvPr/>
        </p:nvSpPr>
        <p:spPr>
          <a:xfrm>
            <a:off x="3150301" y="4604074"/>
            <a:ext cx="799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63%</a:t>
            </a:r>
            <a:endParaRPr lang="en-GB" sz="14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EB5A5-CE0A-4B63-8C78-812F5FC46154}"/>
              </a:ext>
            </a:extLst>
          </p:cNvPr>
          <p:cNvSpPr/>
          <p:nvPr/>
        </p:nvSpPr>
        <p:spPr>
          <a:xfrm>
            <a:off x="5766501" y="4604074"/>
            <a:ext cx="799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61%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1605815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7CF49-09FA-490A-A956-E9C30C7A8D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904DEF-7054-4283-8249-E952513E9DBB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6B1DB-4F9B-4D05-9CA1-F78BE688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 препаратов по качеству прогноза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D7F4C-B6E4-4003-BE39-1A84860DFFBB}"/>
              </a:ext>
            </a:extLst>
          </p:cNvPr>
          <p:cNvGrpSpPr/>
          <p:nvPr/>
        </p:nvGrpSpPr>
        <p:grpSpPr>
          <a:xfrm>
            <a:off x="204465" y="1368643"/>
            <a:ext cx="7630104" cy="2140470"/>
            <a:chOff x="1364343" y="1088573"/>
            <a:chExt cx="7630104" cy="3004456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335B116F-771E-4637-91CD-D77CA2C86E9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075051"/>
                </p:ext>
              </p:extLst>
            </p:nvPr>
          </p:nvGraphicFramePr>
          <p:xfrm>
            <a:off x="5685189" y="1088573"/>
            <a:ext cx="3309258" cy="3004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D6FF34-2F70-4A96-A315-0F8C1A545027}"/>
                </a:ext>
              </a:extLst>
            </p:cNvPr>
            <p:cNvSpPr/>
            <p:nvPr/>
          </p:nvSpPr>
          <p:spPr>
            <a:xfrm>
              <a:off x="3301544" y="3504848"/>
              <a:ext cx="2418202" cy="32326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/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Миорелаксанты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7AD06F-AC32-4195-839C-2A48902A20EE}"/>
                </a:ext>
              </a:extLst>
            </p:cNvPr>
            <p:cNvSpPr/>
            <p:nvPr/>
          </p:nvSpPr>
          <p:spPr>
            <a:xfrm>
              <a:off x="4230236" y="1302519"/>
              <a:ext cx="1489510" cy="332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Антикоагулянты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BB7B87-8DF8-4B80-95C7-B8172F1C8BF1}"/>
                </a:ext>
              </a:extLst>
            </p:cNvPr>
            <p:cNvSpPr/>
            <p:nvPr/>
          </p:nvSpPr>
          <p:spPr>
            <a:xfrm>
              <a:off x="3560452" y="1854024"/>
              <a:ext cx="2162772" cy="332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ru-RU" sz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Пищеварительный тракт</a:t>
              </a:r>
              <a:endParaRPr lang="en-GB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BE522C-39B4-424B-96B4-31BAA9C68E82}"/>
                </a:ext>
              </a:extLst>
            </p:cNvPr>
            <p:cNvSpPr/>
            <p:nvPr/>
          </p:nvSpPr>
          <p:spPr>
            <a:xfrm>
              <a:off x="1364343" y="2298497"/>
              <a:ext cx="4355403" cy="554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sz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Препараты для лечения заболеваний </a:t>
              </a:r>
              <a:endParaRPr lang="en-GB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lvl="0" algn="r"/>
              <a:r>
                <a:rPr lang="ru-RU" sz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нервной системы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C31C85-7924-4083-BB63-8BD953BEC3B7}"/>
                </a:ext>
              </a:extLst>
            </p:cNvPr>
            <p:cNvSpPr/>
            <p:nvPr/>
          </p:nvSpPr>
          <p:spPr>
            <a:xfrm>
              <a:off x="1538514" y="2885288"/>
              <a:ext cx="4181232" cy="554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Противомикробные препараты для системного использования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5E83F6C-2442-47F7-A83C-552091B771E8}"/>
              </a:ext>
            </a:extLst>
          </p:cNvPr>
          <p:cNvSpPr/>
          <p:nvPr/>
        </p:nvSpPr>
        <p:spPr>
          <a:xfrm>
            <a:off x="618840" y="1003317"/>
            <a:ext cx="8008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Препараты с наименьшей средней ошибкой прогноза</a:t>
            </a:r>
            <a:endParaRPr lang="en-GB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D953E-52B3-4A8D-896B-5455CB2BFE44}"/>
              </a:ext>
            </a:extLst>
          </p:cNvPr>
          <p:cNvSpPr/>
          <p:nvPr/>
        </p:nvSpPr>
        <p:spPr>
          <a:xfrm>
            <a:off x="618840" y="3634923"/>
            <a:ext cx="8008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Препараты с наибольшей средней ошибкой прогноза</a:t>
            </a:r>
            <a:endParaRPr lang="en-GB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9E6E6-811D-4572-86EA-9E1F8DE62D5D}"/>
              </a:ext>
            </a:extLst>
          </p:cNvPr>
          <p:cNvSpPr/>
          <p:nvPr/>
        </p:nvSpPr>
        <p:spPr>
          <a:xfrm>
            <a:off x="618840" y="4812422"/>
            <a:ext cx="8008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Препараты, для которых не удалось построить качтвенный прогноз ввиду качества данных</a:t>
            </a:r>
            <a:endParaRPr lang="en-GB" sz="1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AB838F-F24A-4DFA-BD65-B0AF3EF5BF50}"/>
              </a:ext>
            </a:extLst>
          </p:cNvPr>
          <p:cNvSpPr/>
          <p:nvPr/>
        </p:nvSpPr>
        <p:spPr>
          <a:xfrm>
            <a:off x="2336884" y="39434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Периферические вазодилататоры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Дерматология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F227B0-A94A-46F7-B431-7EA78FD8DADB}"/>
              </a:ext>
            </a:extLst>
          </p:cNvPr>
          <p:cNvSpPr/>
          <p:nvPr/>
        </p:nvSpPr>
        <p:spPr>
          <a:xfrm>
            <a:off x="1411200" y="5279682"/>
            <a:ext cx="6423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Стоматология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Средства питания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Радиофармацевтические и Радиотерапевтические средства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B66764-792B-46AF-A049-67942AC6EBD3}"/>
              </a:ext>
            </a:extLst>
          </p:cNvPr>
          <p:cNvSpPr/>
          <p:nvPr/>
        </p:nvSpPr>
        <p:spPr>
          <a:xfrm>
            <a:off x="1478496" y="1024407"/>
            <a:ext cx="252000" cy="25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D6D93-A14B-4EE9-A6CA-25E9909E6F42}"/>
              </a:ext>
            </a:extLst>
          </p:cNvPr>
          <p:cNvSpPr/>
          <p:nvPr/>
        </p:nvSpPr>
        <p:spPr>
          <a:xfrm>
            <a:off x="1478496" y="3661782"/>
            <a:ext cx="252000" cy="252000"/>
          </a:xfrm>
          <a:prstGeom prst="ellipse">
            <a:avLst/>
          </a:prstGeom>
          <a:solidFill>
            <a:srgbClr val="FF9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4FC559-7468-49D5-90E9-E3A9EF53B53B}"/>
              </a:ext>
            </a:extLst>
          </p:cNvPr>
          <p:cNvSpPr/>
          <p:nvPr/>
        </p:nvSpPr>
        <p:spPr>
          <a:xfrm>
            <a:off x="424880" y="4847803"/>
            <a:ext cx="252000" cy="2520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8129191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7_PLUS template">
  <a:themeElements>
    <a:clrScheme name="plus september 2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D3166"/>
      </a:accent1>
      <a:accent2>
        <a:srgbClr val="AF1D48"/>
      </a:accent2>
      <a:accent3>
        <a:srgbClr val="7E4A61"/>
      </a:accent3>
      <a:accent4>
        <a:srgbClr val="452336"/>
      </a:accent4>
      <a:accent5>
        <a:srgbClr val="595B6A"/>
      </a:accent5>
      <a:accent6>
        <a:srgbClr val="DCC2B2"/>
      </a:accent6>
      <a:hlink>
        <a:srgbClr val="EE3D4A"/>
      </a:hlink>
      <a:folHlink>
        <a:srgbClr val="595B6A"/>
      </a:folHlink>
    </a:clrScheme>
    <a:fontScheme name="Custom 1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100" cap="all" spc="50" baseline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200" b="0" spc="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8_PLUS template">
  <a:themeElements>
    <a:clrScheme name="plus september 210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D3166"/>
      </a:accent1>
      <a:accent2>
        <a:srgbClr val="AF1D48"/>
      </a:accent2>
      <a:accent3>
        <a:srgbClr val="7E4A61"/>
      </a:accent3>
      <a:accent4>
        <a:srgbClr val="452336"/>
      </a:accent4>
      <a:accent5>
        <a:srgbClr val="595B6A"/>
      </a:accent5>
      <a:accent6>
        <a:srgbClr val="DCC2B2"/>
      </a:accent6>
      <a:hlink>
        <a:srgbClr val="EE3D4A"/>
      </a:hlink>
      <a:folHlink>
        <a:srgbClr val="595B6A"/>
      </a:folHlink>
    </a:clrScheme>
    <a:fontScheme name="Custom 1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100" cap="all" spc="50" baseline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200" b="0" spc="3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583</Words>
  <Application>Microsoft Office PowerPoint</Application>
  <PresentationFormat>On-screen Show (4:3)</PresentationFormat>
  <Paragraphs>167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SimSun</vt:lpstr>
      <vt:lpstr>Arial</vt:lpstr>
      <vt:lpstr>Calibri</vt:lpstr>
      <vt:lpstr>Cambria Math</vt:lpstr>
      <vt:lpstr>Century Gothic</vt:lpstr>
      <vt:lpstr>Verdana</vt:lpstr>
      <vt:lpstr>7_PLUS template</vt:lpstr>
      <vt:lpstr>8_PLUS template</vt:lpstr>
      <vt:lpstr>Larissa-Design</vt:lpstr>
      <vt:lpstr>Регрессионный анализ  как метод прогнозирования потребления лекарственных препаратов</vt:lpstr>
      <vt:lpstr>Цель исследования</vt:lpstr>
      <vt:lpstr>Группы препаратов</vt:lpstr>
      <vt:lpstr>Метод исследования</vt:lpstr>
      <vt:lpstr>Пример модели</vt:lpstr>
      <vt:lpstr>Прогноз динамики потребления препаратов группы Иммуномодуляторы, Иммунодепрессанты (L03, L04) 1 кв. – 3 кв. 2018 г</vt:lpstr>
      <vt:lpstr>PowerPoint Presentation</vt:lpstr>
      <vt:lpstr>Регресионный анализ может быть использован для качественного прогнозирования на квартал / полугодие</vt:lpstr>
      <vt:lpstr>Рейтинг препаратов по качеству прогноза</vt:lpstr>
      <vt:lpstr>Направления дальнейших исследований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ECONOMETRIC MODELLING?</dc:title>
  <dc:creator>Vladislav Borisov</dc:creator>
  <cp:lastModifiedBy>Vladislav Borisov</cp:lastModifiedBy>
  <cp:revision>104</cp:revision>
  <dcterms:created xsi:type="dcterms:W3CDTF">2018-02-18T14:45:59Z</dcterms:created>
  <dcterms:modified xsi:type="dcterms:W3CDTF">2019-04-16T14:09:10Z</dcterms:modified>
</cp:coreProperties>
</file>