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7" r:id="rId2"/>
    <p:sldId id="276" r:id="rId3"/>
    <p:sldId id="285" r:id="rId4"/>
    <p:sldId id="286" r:id="rId5"/>
    <p:sldId id="323" r:id="rId6"/>
    <p:sldId id="269" r:id="rId7"/>
    <p:sldId id="287" r:id="rId8"/>
    <p:sldId id="289" r:id="rId9"/>
    <p:sldId id="288" r:id="rId10"/>
    <p:sldId id="314" r:id="rId11"/>
    <p:sldId id="290" r:id="rId12"/>
    <p:sldId id="306" r:id="rId13"/>
    <p:sldId id="292" r:id="rId14"/>
    <p:sldId id="307" r:id="rId15"/>
    <p:sldId id="294" r:id="rId16"/>
    <p:sldId id="295" r:id="rId17"/>
    <p:sldId id="308" r:id="rId18"/>
    <p:sldId id="309" r:id="rId19"/>
    <p:sldId id="296" r:id="rId20"/>
    <p:sldId id="301" r:id="rId21"/>
    <p:sldId id="304" r:id="rId22"/>
    <p:sldId id="303" r:id="rId23"/>
    <p:sldId id="302" r:id="rId24"/>
    <p:sldId id="305" r:id="rId25"/>
    <p:sldId id="313" r:id="rId26"/>
    <p:sldId id="315" r:id="rId27"/>
    <p:sldId id="316" r:id="rId28"/>
    <p:sldId id="317" r:id="rId29"/>
    <p:sldId id="318" r:id="rId30"/>
    <p:sldId id="319" r:id="rId31"/>
    <p:sldId id="320" r:id="rId32"/>
    <p:sldId id="321" r:id="rId33"/>
    <p:sldId id="322" r:id="rId34"/>
    <p:sldId id="275" r:id="rId3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9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08360B-F689-41EE-9F77-CBE8C982ADE3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053EB7-C114-4DA4-A0FD-67557CB1AA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160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53EB7-C114-4DA4-A0FD-67557CB1AAE6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8751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53EB7-C114-4DA4-A0FD-67557CB1AAE6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8751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53EB7-C114-4DA4-A0FD-67557CB1AAE6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8751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53EB7-C114-4DA4-A0FD-67557CB1AAE6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8751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53EB7-C114-4DA4-A0FD-67557CB1AAE6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8751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53EB7-C114-4DA4-A0FD-67557CB1AAE6}" type="slidenum">
              <a:rPr lang="ru-RU" smtClean="0">
                <a:solidFill>
                  <a:prstClr val="black"/>
                </a:solidFill>
              </a:rPr>
              <a:pPr/>
              <a:t>29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8751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53EB7-C114-4DA4-A0FD-67557CB1AAE6}" type="slidenum">
              <a:rPr lang="ru-RU" smtClean="0">
                <a:solidFill>
                  <a:prstClr val="black"/>
                </a:solidFill>
              </a:rPr>
              <a:pPr/>
              <a:t>30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875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53EB7-C114-4DA4-A0FD-67557CB1AAE6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875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53EB7-C114-4DA4-A0FD-67557CB1AAE6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875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53EB7-C114-4DA4-A0FD-67557CB1AAE6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8751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53EB7-C114-4DA4-A0FD-67557CB1AAE6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8751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53EB7-C114-4DA4-A0FD-67557CB1AAE6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875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53EB7-C114-4DA4-A0FD-67557CB1AAE6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8751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53EB7-C114-4DA4-A0FD-67557CB1AAE6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8751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53EB7-C114-4DA4-A0FD-67557CB1AAE6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875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11E8C-9EBE-4566-B727-4C376CB4A0EB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C0E62-CE4D-427B-A14B-4D7004FB5B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438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11E8C-9EBE-4566-B727-4C376CB4A0EB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C0E62-CE4D-427B-A14B-4D7004FB5B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775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11E8C-9EBE-4566-B727-4C376CB4A0EB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C0E62-CE4D-427B-A14B-4D7004FB5B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620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11E8C-9EBE-4566-B727-4C376CB4A0EB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C0E62-CE4D-427B-A14B-4D7004FB5B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612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11E8C-9EBE-4566-B727-4C376CB4A0EB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C0E62-CE4D-427B-A14B-4D7004FB5B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673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11E8C-9EBE-4566-B727-4C376CB4A0EB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C0E62-CE4D-427B-A14B-4D7004FB5B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33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11E8C-9EBE-4566-B727-4C376CB4A0EB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C0E62-CE4D-427B-A14B-4D7004FB5B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085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11E8C-9EBE-4566-B727-4C376CB4A0EB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C0E62-CE4D-427B-A14B-4D7004FB5B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913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11E8C-9EBE-4566-B727-4C376CB4A0EB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C0E62-CE4D-427B-A14B-4D7004FB5B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898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11E8C-9EBE-4566-B727-4C376CB4A0EB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C0E62-CE4D-427B-A14B-4D7004FB5B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787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11E8C-9EBE-4566-B727-4C376CB4A0EB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C0E62-CE4D-427B-A14B-4D7004FB5B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613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11E8C-9EBE-4566-B727-4C376CB4A0EB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C0E62-CE4D-427B-A14B-4D7004FB5B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623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tif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tiff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iff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5.tiff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tiff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tiff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5.tiff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iff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iff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tif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0.png"/><Relationship Id="rId5" Type="http://schemas.openxmlformats.org/officeDocument/2006/relationships/image" Target="../media/image5.tiff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tif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iff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5.tiff"/><Relationship Id="rId4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tif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iff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5.tiff"/><Relationship Id="rId4" Type="http://schemas.microsoft.com/office/2007/relationships/hdphoto" Target="../media/hdphoto2.wdp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microsoft.com/office/2007/relationships/hdphoto" Target="../media/hdphoto2.wdp"/><Relationship Id="rId7" Type="http://schemas.openxmlformats.org/officeDocument/2006/relationships/image" Target="../media/image19.png"/><Relationship Id="rId12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11" Type="http://schemas.openxmlformats.org/officeDocument/2006/relationships/image" Target="../media/image22.png"/><Relationship Id="rId5" Type="http://schemas.openxmlformats.org/officeDocument/2006/relationships/image" Target="../media/image17.jpeg"/><Relationship Id="rId10" Type="http://schemas.microsoft.com/office/2007/relationships/hdphoto" Target="../media/hdphoto3.wdp"/><Relationship Id="rId4" Type="http://schemas.openxmlformats.org/officeDocument/2006/relationships/image" Target="../media/image5.tiff"/><Relationship Id="rId9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0.png"/><Relationship Id="rId5" Type="http://schemas.openxmlformats.org/officeDocument/2006/relationships/image" Target="../media/image5.tiff"/><Relationship Id="rId4" Type="http://schemas.microsoft.com/office/2007/relationships/hdphoto" Target="../media/hdphoto2.wdp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4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5.tiff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tif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3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5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microsoft.com/office/2007/relationships/hdphoto" Target="../media/hdphoto2.wdp"/><Relationship Id="rId5" Type="http://schemas.openxmlformats.org/officeDocument/2006/relationships/image" Target="../media/image28.png"/><Relationship Id="rId10" Type="http://schemas.openxmlformats.org/officeDocument/2006/relationships/image" Target="../media/image4.png"/><Relationship Id="rId4" Type="http://schemas.openxmlformats.org/officeDocument/2006/relationships/image" Target="../media/image27.png"/><Relationship Id="rId9" Type="http://schemas.openxmlformats.org/officeDocument/2006/relationships/image" Target="../media/image32.jpe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0.png"/><Relationship Id="rId5" Type="http://schemas.openxmlformats.org/officeDocument/2006/relationships/image" Target="../media/image240.png"/><Relationship Id="rId4" Type="http://schemas.openxmlformats.org/officeDocument/2006/relationships/image" Target="../media/image5.tiff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0.png"/><Relationship Id="rId5" Type="http://schemas.openxmlformats.org/officeDocument/2006/relationships/image" Target="../media/image260.png"/><Relationship Id="rId4" Type="http://schemas.openxmlformats.org/officeDocument/2006/relationships/image" Target="../media/image5.tiff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30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0.png"/><Relationship Id="rId5" Type="http://schemas.openxmlformats.org/officeDocument/2006/relationships/image" Target="../media/image280.png"/><Relationship Id="rId4" Type="http://schemas.openxmlformats.org/officeDocument/2006/relationships/image" Target="../media/image5.tif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tiff"/><Relationship Id="rId5" Type="http://schemas.openxmlformats.org/officeDocument/2006/relationships/image" Target="../media/image35.jpe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tiff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tif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tiff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tiff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tiff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307730" y="123478"/>
            <a:ext cx="4836270" cy="864096"/>
          </a:xfrm>
          <a:prstGeom prst="rect">
            <a:avLst/>
          </a:prstGeom>
          <a:pattFill prst="pct25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286000" y="212162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 </a:t>
            </a:r>
          </a:p>
          <a:p>
            <a:r>
              <a:rPr lang="ru-RU" b="1" dirty="0"/>
              <a:t> </a:t>
            </a:r>
          </a:p>
          <a:p>
            <a:r>
              <a:rPr lang="ru-RU" b="1" dirty="0"/>
              <a:t>  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83568" y="1851670"/>
            <a:ext cx="7848872" cy="1221747"/>
          </a:xfrm>
        </p:spPr>
        <p:txBody>
          <a:bodyPr>
            <a:noAutofit/>
          </a:bodyPr>
          <a:lstStyle/>
          <a:p>
            <a:r>
              <a:rPr lang="ru-RU" sz="3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Модернизация системы лекарственного обеспечения: автоматизированные инструменты прогноза, норм потребления и управления закупками</a:t>
            </a:r>
          </a:p>
        </p:txBody>
      </p:sp>
      <p:sp>
        <p:nvSpPr>
          <p:cNvPr id="6" name="Блок-схема: данные 5"/>
          <p:cNvSpPr/>
          <p:nvPr/>
        </p:nvSpPr>
        <p:spPr>
          <a:xfrm>
            <a:off x="179512" y="1"/>
            <a:ext cx="4128218" cy="185167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8009"/>
              <a:gd name="connsiteY0" fmla="*/ 12646 h 12646"/>
              <a:gd name="connsiteX1" fmla="*/ 9 w 8009"/>
              <a:gd name="connsiteY1" fmla="*/ 0 h 12646"/>
              <a:gd name="connsiteX2" fmla="*/ 8009 w 8009"/>
              <a:gd name="connsiteY2" fmla="*/ 0 h 12646"/>
              <a:gd name="connsiteX3" fmla="*/ 6009 w 8009"/>
              <a:gd name="connsiteY3" fmla="*/ 10000 h 12646"/>
              <a:gd name="connsiteX4" fmla="*/ 0 w 8009"/>
              <a:gd name="connsiteY4" fmla="*/ 12646 h 12646"/>
              <a:gd name="connsiteX0" fmla="*/ 0 w 10027"/>
              <a:gd name="connsiteY0" fmla="*/ 10000 h 10000"/>
              <a:gd name="connsiteX1" fmla="*/ 11 w 10027"/>
              <a:gd name="connsiteY1" fmla="*/ 0 h 10000"/>
              <a:gd name="connsiteX2" fmla="*/ 10000 w 10027"/>
              <a:gd name="connsiteY2" fmla="*/ 0 h 10000"/>
              <a:gd name="connsiteX3" fmla="*/ 10027 w 10027"/>
              <a:gd name="connsiteY3" fmla="*/ 9887 h 10000"/>
              <a:gd name="connsiteX4" fmla="*/ 0 w 10027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7" h="10000">
                <a:moveTo>
                  <a:pt x="0" y="10000"/>
                </a:moveTo>
                <a:cubicBezTo>
                  <a:pt x="4" y="6667"/>
                  <a:pt x="7" y="3333"/>
                  <a:pt x="11" y="0"/>
                </a:cubicBezTo>
                <a:lnTo>
                  <a:pt x="10000" y="0"/>
                </a:lnTo>
                <a:cubicBezTo>
                  <a:pt x="10009" y="3296"/>
                  <a:pt x="10018" y="6591"/>
                  <a:pt x="10027" y="9887"/>
                </a:cubicBezTo>
                <a:lnTo>
                  <a:pt x="0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latin typeface="Calibri" panose="020F0502020204030204" pitchFamily="34" charset="0"/>
            </a:endParaRPr>
          </a:p>
          <a:p>
            <a:pPr algn="ctr"/>
            <a:endParaRPr lang="ru-RU" sz="2400" dirty="0">
              <a:latin typeface="Calibri" panose="020F0502020204030204" pitchFamily="34" charset="0"/>
            </a:endParaRPr>
          </a:p>
          <a:p>
            <a:pPr algn="ctr"/>
            <a:r>
              <a:rPr lang="ru-RU" sz="2400" dirty="0" smtClean="0">
                <a:latin typeface="Calibri" panose="020F0502020204030204" pitchFamily="34" charset="0"/>
              </a:rPr>
              <a:t>ФГБУ «НМХЦ им. Н.И. Пирогова» Минздрава России</a:t>
            </a:r>
            <a:endParaRPr lang="ru-RU" sz="2400" dirty="0">
              <a:latin typeface="Calibri" panose="020F0502020204030204" pitchFamily="34" charset="0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ctrTitle"/>
          </p:nvPr>
        </p:nvSpPr>
        <p:spPr>
          <a:xfrm>
            <a:off x="4179912" y="123478"/>
            <a:ext cx="5000600" cy="864096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+mn-cs"/>
              </a:rPr>
              <a:t>Лекарственное обеспечение в цифровом медицинском учреждении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5652120" y="3893933"/>
            <a:ext cx="3491880" cy="0"/>
          </a:xfrm>
          <a:prstGeom prst="line">
            <a:avLst/>
          </a:prstGeom>
          <a:ln w="57150">
            <a:solidFill>
              <a:srgbClr val="FF0000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Подзаголовок 2"/>
          <p:cNvSpPr txBox="1">
            <a:spLocks/>
          </p:cNvSpPr>
          <p:nvPr/>
        </p:nvSpPr>
        <p:spPr>
          <a:xfrm>
            <a:off x="5553483" y="3948038"/>
            <a:ext cx="3507189" cy="5211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900" b="1" dirty="0" smtClean="0">
                <a:solidFill>
                  <a:schemeClr val="accent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Никитенко Дмитрий Николаевич</a:t>
            </a:r>
            <a:endParaRPr lang="ru-RU" sz="1900" b="1" dirty="0">
              <a:solidFill>
                <a:schemeClr val="accent1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553483" y="4301192"/>
            <a:ext cx="28803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Первый заместитель генерального директора</a:t>
            </a:r>
            <a:endParaRPr lang="ru-RU" sz="1400" b="1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5652120" y="1923678"/>
            <a:ext cx="3491880" cy="0"/>
          </a:xfrm>
          <a:prstGeom prst="line">
            <a:avLst/>
          </a:prstGeom>
          <a:ln w="57150">
            <a:solidFill>
              <a:srgbClr val="FF0000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4" y="3723878"/>
            <a:ext cx="2327791" cy="13463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9" b="22296"/>
          <a:stretch/>
        </p:blipFill>
        <p:spPr>
          <a:xfrm>
            <a:off x="4427984" y="3867894"/>
            <a:ext cx="1080120" cy="1202681"/>
          </a:xfrm>
          <a:prstGeom prst="rect">
            <a:avLst/>
          </a:prstGeom>
        </p:spPr>
      </p:pic>
      <p:pic>
        <p:nvPicPr>
          <p:cNvPr id="21" name="Picture 2" descr="C:\Users\FateevSA\Desktop\Реклама\Наглядка\Листовки для ОННМК\Логотип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573" y="81208"/>
            <a:ext cx="864095" cy="86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64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FateevSA\Desktop\Внешняя информация\2019\Апрель\Конференция по ЛП\1_1 Формуляр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4" y="717605"/>
            <a:ext cx="8213996" cy="391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4303925" y="118283"/>
            <a:ext cx="4836270" cy="599322"/>
          </a:xfrm>
          <a:prstGeom prst="rect">
            <a:avLst/>
          </a:prstGeom>
          <a:pattFill prst="pct25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8" name="Picture 2" descr="C:\Users\FateevSA\Desktop\Рисунок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46"/>
            <a:ext cx="1547664" cy="41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Прямая соединительная линия 20"/>
          <p:cNvCxnSpPr/>
          <p:nvPr/>
        </p:nvCxnSpPr>
        <p:spPr>
          <a:xfrm>
            <a:off x="0" y="411510"/>
            <a:ext cx="1979712" cy="0"/>
          </a:xfrm>
          <a:prstGeom prst="line">
            <a:avLst/>
          </a:prstGeom>
          <a:ln w="57150">
            <a:solidFill>
              <a:srgbClr val="FF0000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Заголовок 1"/>
          <p:cNvSpPr txBox="1">
            <a:spLocks/>
          </p:cNvSpPr>
          <p:nvPr/>
        </p:nvSpPr>
        <p:spPr>
          <a:xfrm>
            <a:off x="4179912" y="-20538"/>
            <a:ext cx="5000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+mn-cs"/>
              </a:rPr>
              <a:t>Формуляр</a:t>
            </a:r>
            <a:endParaRPr lang="ru-RU" sz="3200" dirty="0">
              <a:solidFill>
                <a:srgbClr val="C00000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50" name="Группа 49"/>
          <p:cNvGrpSpPr/>
          <p:nvPr/>
        </p:nvGrpSpPr>
        <p:grpSpPr>
          <a:xfrm>
            <a:off x="4860032" y="4587974"/>
            <a:ext cx="6368752" cy="560675"/>
            <a:chOff x="4860032" y="4587974"/>
            <a:chExt cx="6368752" cy="560675"/>
          </a:xfrm>
        </p:grpSpPr>
        <p:cxnSp>
          <p:nvCxnSpPr>
            <p:cNvPr id="51" name="Прямая соединительная линия 50"/>
            <p:cNvCxnSpPr/>
            <p:nvPr/>
          </p:nvCxnSpPr>
          <p:spPr>
            <a:xfrm>
              <a:off x="6676407" y="4597124"/>
              <a:ext cx="2463788" cy="0"/>
            </a:xfrm>
            <a:prstGeom prst="line">
              <a:avLst/>
            </a:prstGeom>
            <a:ln w="57150">
              <a:solidFill>
                <a:srgbClr val="FF0000"/>
              </a:solidFill>
            </a:ln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pic>
          <p:nvPicPr>
            <p:cNvPr id="52" name="Picture 2" descr="C:\Users\FateevSA\Desktop\Реклама\Наглядка\Листовки для ОННМК\Логотип.t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2240" y="4648198"/>
              <a:ext cx="298262" cy="299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Подзаголовок 2"/>
            <p:cNvSpPr txBox="1">
              <a:spLocks/>
            </p:cNvSpPr>
            <p:nvPr/>
          </p:nvSpPr>
          <p:spPr>
            <a:xfrm>
              <a:off x="4860032" y="4587974"/>
              <a:ext cx="6368752" cy="52119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800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Calibri Light" panose="020F0302020204030204" pitchFamily="34" charset="0"/>
                  <a:cs typeface="Arial" panose="020B0604020202020204" pitchFamily="34" charset="0"/>
                </a:rPr>
                <a:t>Пироговский Центр</a:t>
              </a:r>
              <a:endParaRPr lang="ru-RU" sz="1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6660232" y="4856261"/>
              <a:ext cx="2808312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b="1" dirty="0" smtClean="0">
                  <a:solidFill>
                    <a:schemeClr val="bg1">
                      <a:lumMod val="65000"/>
                    </a:schemeClr>
                  </a:solidFill>
                  <a:latin typeface="Calibri Light" panose="020F0302020204030204" pitchFamily="34" charset="0"/>
                </a:rPr>
                <a:t>Выбор, проверенный временем!</a:t>
              </a:r>
              <a:endParaRPr lang="ru-RU" sz="1300" b="1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50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4303925" y="123478"/>
            <a:ext cx="4836270" cy="432048"/>
          </a:xfrm>
          <a:prstGeom prst="rect">
            <a:avLst/>
          </a:prstGeom>
          <a:pattFill prst="pct25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8" name="Picture 2" descr="C:\Users\FateevSA\Desktop\Рисунок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46"/>
            <a:ext cx="1547664" cy="41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Прямая соединительная линия 20"/>
          <p:cNvCxnSpPr/>
          <p:nvPr/>
        </p:nvCxnSpPr>
        <p:spPr>
          <a:xfrm>
            <a:off x="0" y="411510"/>
            <a:ext cx="1979712" cy="0"/>
          </a:xfrm>
          <a:prstGeom prst="line">
            <a:avLst/>
          </a:prstGeom>
          <a:ln w="57150">
            <a:solidFill>
              <a:srgbClr val="FF0000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Заголовок 1"/>
          <p:cNvSpPr txBox="1">
            <a:spLocks/>
          </p:cNvSpPr>
          <p:nvPr/>
        </p:nvSpPr>
        <p:spPr>
          <a:xfrm>
            <a:off x="4179912" y="-164554"/>
            <a:ext cx="50006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+mn-cs"/>
              </a:rPr>
              <a:t>Матрица норматива аптеки</a:t>
            </a:r>
            <a:endParaRPr lang="ru-RU" sz="1800" dirty="0">
              <a:solidFill>
                <a:srgbClr val="C00000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50" name="Группа 49"/>
          <p:cNvGrpSpPr/>
          <p:nvPr/>
        </p:nvGrpSpPr>
        <p:grpSpPr>
          <a:xfrm>
            <a:off x="4860032" y="4587974"/>
            <a:ext cx="6368752" cy="560675"/>
            <a:chOff x="4860032" y="4587974"/>
            <a:chExt cx="6368752" cy="560675"/>
          </a:xfrm>
        </p:grpSpPr>
        <p:cxnSp>
          <p:nvCxnSpPr>
            <p:cNvPr id="51" name="Прямая соединительная линия 50"/>
            <p:cNvCxnSpPr/>
            <p:nvPr/>
          </p:nvCxnSpPr>
          <p:spPr>
            <a:xfrm>
              <a:off x="6676407" y="4597124"/>
              <a:ext cx="2463788" cy="0"/>
            </a:xfrm>
            <a:prstGeom prst="line">
              <a:avLst/>
            </a:prstGeom>
            <a:ln w="57150">
              <a:solidFill>
                <a:srgbClr val="FF0000"/>
              </a:solidFill>
            </a:ln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pic>
          <p:nvPicPr>
            <p:cNvPr id="52" name="Picture 2" descr="C:\Users\FateevSA\Desktop\Реклама\Наглядка\Листовки для ОННМК\Логотип.t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2240" y="4648198"/>
              <a:ext cx="298262" cy="299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Подзаголовок 2"/>
            <p:cNvSpPr txBox="1">
              <a:spLocks/>
            </p:cNvSpPr>
            <p:nvPr/>
          </p:nvSpPr>
          <p:spPr>
            <a:xfrm>
              <a:off x="4860032" y="4587974"/>
              <a:ext cx="6368752" cy="52119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800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Calibri Light" panose="020F0302020204030204" pitchFamily="34" charset="0"/>
                  <a:cs typeface="Arial" panose="020B0604020202020204" pitchFamily="34" charset="0"/>
                </a:rPr>
                <a:t>Пироговский Центр</a:t>
              </a:r>
              <a:endParaRPr lang="ru-RU" sz="1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6660232" y="4856261"/>
              <a:ext cx="2808312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b="1" dirty="0" smtClean="0">
                  <a:solidFill>
                    <a:schemeClr val="bg1">
                      <a:lumMod val="65000"/>
                    </a:schemeClr>
                  </a:solidFill>
                  <a:latin typeface="Calibri Light" panose="020F0302020204030204" pitchFamily="34" charset="0"/>
                </a:rPr>
                <a:t>Выбор, проверенный временем!</a:t>
              </a:r>
              <a:endParaRPr lang="ru-RU" sz="1300" b="1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</a:endParaRPr>
            </a:p>
          </p:txBody>
        </p:sp>
      </p:grp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2048351"/>
              </p:ext>
            </p:extLst>
          </p:nvPr>
        </p:nvGraphicFramePr>
        <p:xfrm>
          <a:off x="107504" y="627535"/>
          <a:ext cx="3456384" cy="18722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4096"/>
                <a:gridCol w="864096"/>
                <a:gridCol w="864096"/>
                <a:gridCol w="864096"/>
              </a:tblGrid>
              <a:tr h="5058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V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</a:tr>
              <a:tr h="4554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X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3+∑k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3+∑k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4554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Y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2+∑k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2+∑k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4554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Z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1+∑k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0+∑k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cxnSp>
        <p:nvCxnSpPr>
          <p:cNvPr id="13" name="Прямая соединительная линия 12"/>
          <p:cNvCxnSpPr/>
          <p:nvPr/>
        </p:nvCxnSpPr>
        <p:spPr>
          <a:xfrm flipV="1">
            <a:off x="3707904" y="627535"/>
            <a:ext cx="0" cy="4374920"/>
          </a:xfrm>
          <a:prstGeom prst="line">
            <a:avLst/>
          </a:prstGeom>
          <a:ln w="57150">
            <a:solidFill>
              <a:schemeClr val="accent2">
                <a:lumMod val="20000"/>
                <a:lumOff val="80000"/>
              </a:schemeClr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3851920" y="896982"/>
            <a:ext cx="5184577" cy="738664"/>
          </a:xfrm>
          <a:prstGeom prst="rect">
            <a:avLst/>
          </a:prstGeom>
          <a:pattFill prst="dkDnDiag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pPr indent="177800">
              <a:buFont typeface="Wingdings" panose="05000000000000000000" pitchFamily="2" charset="2"/>
              <a:buChar char="§"/>
            </a:pPr>
            <a:r>
              <a:rPr lang="ru-RU" alt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стабильность </a:t>
            </a:r>
            <a:r>
              <a:rPr lang="ru-RU" alt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потребления ЛС: потребление в течение 11-12 месяцев из 12 расчетных месяцев, а также планируется его стабильное </a:t>
            </a:r>
            <a:r>
              <a:rPr lang="ru-RU" alt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потребление в прогнозном периоде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851920" y="627535"/>
            <a:ext cx="2414159" cy="2160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177800" algn="l"/>
              </a:tabLst>
            </a:pPr>
            <a:r>
              <a:rPr lang="ru-RU" sz="15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«Повыша</a:t>
            </a:r>
            <a:r>
              <a:rPr lang="ru-RU" sz="15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ю</a:t>
            </a:r>
            <a:r>
              <a:rPr lang="ru-RU" sz="15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щий» </a:t>
            </a:r>
            <a:r>
              <a:rPr lang="en-US" sz="15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k</a:t>
            </a:r>
            <a:endParaRPr lang="ru-RU" sz="1500" b="1" dirty="0" smtClean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851918" y="1689651"/>
            <a:ext cx="5184579" cy="738664"/>
          </a:xfrm>
          <a:prstGeom prst="rect">
            <a:avLst/>
          </a:prstGeom>
          <a:pattFill prst="dkDnDiag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pPr indent="177800">
              <a:buFont typeface="Wingdings" panose="05000000000000000000" pitchFamily="2" charset="2"/>
              <a:buChar char="§"/>
            </a:pPr>
            <a:r>
              <a:rPr lang="ru-RU" alt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проблемы </a:t>
            </a:r>
            <a:r>
              <a:rPr lang="ru-RU" alt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 поставкой: наличие перебоев в закупке </a:t>
            </a:r>
            <a:r>
              <a:rPr lang="ru-RU" alt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ЛП, </a:t>
            </a:r>
            <a:r>
              <a:rPr lang="ru-RU" alt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дефектура</a:t>
            </a:r>
            <a:r>
              <a:rPr lang="ru-RU" alt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alt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ЛП </a:t>
            </a:r>
            <a:r>
              <a:rPr lang="ru-RU" alt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на фармацевтическом рынке, а также отсутствие доступных для закупки </a:t>
            </a:r>
            <a:r>
              <a:rPr lang="ru-RU" alt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аналогов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851918" y="2985214"/>
            <a:ext cx="5184577" cy="523220"/>
          </a:xfrm>
          <a:prstGeom prst="rect">
            <a:avLst/>
          </a:prstGeom>
          <a:pattFill prst="dkDnDiag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pPr indent="177800">
              <a:buFont typeface="Wingdings" panose="05000000000000000000" pitchFamily="2" charset="2"/>
              <a:buChar char="§"/>
            </a:pPr>
            <a:r>
              <a:rPr lang="ru-RU" alt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ограниченный срок годности: закупка </a:t>
            </a:r>
            <a:r>
              <a:rPr lang="ru-RU" alt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ЛП </a:t>
            </a:r>
            <a:r>
              <a:rPr lang="ru-RU" alt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происходит либо в ограниченном объеме, либо закупается по мере </a:t>
            </a:r>
            <a:r>
              <a:rPr lang="ru-RU" alt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надобности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851918" y="2715766"/>
            <a:ext cx="2414159" cy="2160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177800" algn="l"/>
              </a:tabLst>
            </a:pPr>
            <a:r>
              <a:rPr lang="ru-RU" sz="15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«Понижающий» </a:t>
            </a:r>
            <a:r>
              <a:rPr lang="en-US" sz="15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k</a:t>
            </a:r>
            <a:endParaRPr lang="ru-RU" sz="1500" b="1" dirty="0" smtClean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3696583"/>
            <a:ext cx="34563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Каждому критерию присваивается «весовой» коэффициент (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1/–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1), в зависимости от того, к какой категории он относится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(«повышающей»/«понижающей»)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07504" y="2534955"/>
            <a:ext cx="3456384" cy="1200329"/>
          </a:xfrm>
          <a:prstGeom prst="rect">
            <a:avLst/>
          </a:prstGeom>
          <a:pattFill prst="dkDnDiag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r>
              <a:rPr lang="ru-RU" alt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</a:t>
            </a:r>
            <a:r>
              <a:rPr lang="ru-RU" alt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– критерий, корректирующий неснижаемый объем </a:t>
            </a:r>
            <a:r>
              <a:rPr lang="ru-RU" alt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ЛП </a:t>
            </a:r>
            <a:r>
              <a:rPr lang="ru-RU" alt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 аптеке («повышающий» или «понижающий»)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851920" y="3671294"/>
            <a:ext cx="5184577" cy="738664"/>
          </a:xfrm>
          <a:prstGeom prst="rect">
            <a:avLst/>
          </a:prstGeom>
          <a:pattFill prst="dkDnDiag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pPr indent="177800">
              <a:buFont typeface="Wingdings" panose="05000000000000000000" pitchFamily="2" charset="2"/>
              <a:buChar char="§"/>
            </a:pPr>
            <a:r>
              <a:rPr lang="ru-RU" alt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особые </a:t>
            </a:r>
            <a:r>
              <a:rPr lang="ru-RU" alt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условия хранения: не позволяют закупать большие объемы ЛП в связи с ограниченными возможностями по его хранению </a:t>
            </a:r>
            <a:endParaRPr lang="ru-RU" altLang="ru-RU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91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ateevSA\Desktop\Внешняя информация\2019\Апрель\Конференция по ЛП\4_2 Норматив аптеки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92" y="675290"/>
            <a:ext cx="7004145" cy="390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4307730" y="123478"/>
            <a:ext cx="4836270" cy="576064"/>
          </a:xfrm>
          <a:prstGeom prst="rect">
            <a:avLst/>
          </a:prstGeom>
          <a:pattFill prst="pct25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8" name="Picture 2" descr="C:\Users\FateevSA\Desktop\Рисунок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46"/>
            <a:ext cx="1547664" cy="41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Прямая соединительная линия 20"/>
          <p:cNvCxnSpPr/>
          <p:nvPr/>
        </p:nvCxnSpPr>
        <p:spPr>
          <a:xfrm>
            <a:off x="0" y="411510"/>
            <a:ext cx="1979712" cy="0"/>
          </a:xfrm>
          <a:prstGeom prst="line">
            <a:avLst/>
          </a:prstGeom>
          <a:ln w="57150">
            <a:solidFill>
              <a:srgbClr val="FF0000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Заголовок 1"/>
          <p:cNvSpPr txBox="1">
            <a:spLocks/>
          </p:cNvSpPr>
          <p:nvPr/>
        </p:nvSpPr>
        <p:spPr>
          <a:xfrm>
            <a:off x="4225565" y="-92546"/>
            <a:ext cx="5000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Норматив аптеки</a:t>
            </a:r>
            <a:endParaRPr lang="ru-RU" sz="24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32" name="Группа 31"/>
          <p:cNvGrpSpPr/>
          <p:nvPr/>
        </p:nvGrpSpPr>
        <p:grpSpPr>
          <a:xfrm>
            <a:off x="4860032" y="4587974"/>
            <a:ext cx="6368752" cy="560675"/>
            <a:chOff x="4860032" y="4587974"/>
            <a:chExt cx="6368752" cy="560675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>
              <a:off x="6676407" y="4597124"/>
              <a:ext cx="2463788" cy="0"/>
            </a:xfrm>
            <a:prstGeom prst="line">
              <a:avLst/>
            </a:prstGeom>
            <a:ln w="57150">
              <a:solidFill>
                <a:srgbClr val="FF0000"/>
              </a:solidFill>
            </a:ln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pic>
          <p:nvPicPr>
            <p:cNvPr id="34" name="Picture 2" descr="C:\Users\FateevSA\Desktop\Реклама\Наглядка\Листовки для ОННМК\Логотип.ti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2240" y="4648198"/>
              <a:ext cx="298262" cy="299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Подзаголовок 2"/>
            <p:cNvSpPr txBox="1">
              <a:spLocks/>
            </p:cNvSpPr>
            <p:nvPr/>
          </p:nvSpPr>
          <p:spPr>
            <a:xfrm>
              <a:off x="4860032" y="4587974"/>
              <a:ext cx="6368752" cy="52119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800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Calibri Light" panose="020F0302020204030204" pitchFamily="34" charset="0"/>
                  <a:cs typeface="Arial" panose="020B0604020202020204" pitchFamily="34" charset="0"/>
                </a:rPr>
                <a:t>Пироговский Центр</a:t>
              </a:r>
              <a:endParaRPr lang="ru-RU" sz="1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6660232" y="4856261"/>
              <a:ext cx="2808312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b="1" dirty="0" smtClean="0">
                  <a:solidFill>
                    <a:schemeClr val="bg1">
                      <a:lumMod val="65000"/>
                    </a:schemeClr>
                  </a:solidFill>
                  <a:latin typeface="Calibri Light" panose="020F0302020204030204" pitchFamily="34" charset="0"/>
                </a:rPr>
                <a:t>Выбор, проверенный временем!</a:t>
              </a:r>
              <a:endParaRPr lang="ru-RU" sz="1300" b="1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475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4303925" y="51470"/>
            <a:ext cx="4836270" cy="432048"/>
          </a:xfrm>
          <a:prstGeom prst="rect">
            <a:avLst/>
          </a:prstGeom>
          <a:pattFill prst="pct25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8" name="Picture 2" descr="C:\Users\FateevSA\Desktop\Рисунок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46"/>
            <a:ext cx="1547664" cy="41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Прямая соединительная линия 20"/>
          <p:cNvCxnSpPr/>
          <p:nvPr/>
        </p:nvCxnSpPr>
        <p:spPr>
          <a:xfrm>
            <a:off x="0" y="411510"/>
            <a:ext cx="1979712" cy="0"/>
          </a:xfrm>
          <a:prstGeom prst="line">
            <a:avLst/>
          </a:prstGeom>
          <a:ln w="57150">
            <a:solidFill>
              <a:srgbClr val="FF0000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Заголовок 1"/>
          <p:cNvSpPr txBox="1">
            <a:spLocks/>
          </p:cNvSpPr>
          <p:nvPr/>
        </p:nvSpPr>
        <p:spPr>
          <a:xfrm>
            <a:off x="4179912" y="-236562"/>
            <a:ext cx="50006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err="1" smtClean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+mn-cs"/>
              </a:rPr>
              <a:t>Номенклатор</a:t>
            </a:r>
            <a:endParaRPr lang="ru-RU" sz="1800" dirty="0">
              <a:solidFill>
                <a:srgbClr val="C00000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50" name="Группа 49"/>
          <p:cNvGrpSpPr/>
          <p:nvPr/>
        </p:nvGrpSpPr>
        <p:grpSpPr>
          <a:xfrm>
            <a:off x="4860032" y="4587974"/>
            <a:ext cx="6368752" cy="560675"/>
            <a:chOff x="4860032" y="4587974"/>
            <a:chExt cx="6368752" cy="560675"/>
          </a:xfrm>
        </p:grpSpPr>
        <p:cxnSp>
          <p:nvCxnSpPr>
            <p:cNvPr id="51" name="Прямая соединительная линия 50"/>
            <p:cNvCxnSpPr/>
            <p:nvPr/>
          </p:nvCxnSpPr>
          <p:spPr>
            <a:xfrm>
              <a:off x="6676407" y="4597124"/>
              <a:ext cx="2463788" cy="0"/>
            </a:xfrm>
            <a:prstGeom prst="line">
              <a:avLst/>
            </a:prstGeom>
            <a:ln w="57150">
              <a:solidFill>
                <a:srgbClr val="FF0000"/>
              </a:solidFill>
            </a:ln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pic>
          <p:nvPicPr>
            <p:cNvPr id="52" name="Picture 2" descr="C:\Users\FateevSA\Desktop\Реклама\Наглядка\Листовки для ОННМК\Логотип.t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2240" y="4648198"/>
              <a:ext cx="298262" cy="299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Подзаголовок 2"/>
            <p:cNvSpPr txBox="1">
              <a:spLocks/>
            </p:cNvSpPr>
            <p:nvPr/>
          </p:nvSpPr>
          <p:spPr>
            <a:xfrm>
              <a:off x="4860032" y="4587974"/>
              <a:ext cx="6368752" cy="52119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800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Calibri Light" panose="020F0302020204030204" pitchFamily="34" charset="0"/>
                  <a:cs typeface="Arial" panose="020B0604020202020204" pitchFamily="34" charset="0"/>
                </a:rPr>
                <a:t>Пироговский Центр</a:t>
              </a:r>
              <a:endParaRPr lang="ru-RU" sz="1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6660232" y="4856261"/>
              <a:ext cx="2808312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b="1" dirty="0" smtClean="0">
                  <a:solidFill>
                    <a:schemeClr val="bg1">
                      <a:lumMod val="65000"/>
                    </a:schemeClr>
                  </a:solidFill>
                  <a:latin typeface="Calibri Light" panose="020F0302020204030204" pitchFamily="34" charset="0"/>
                </a:rPr>
                <a:t>Выбор, проверенный временем!</a:t>
              </a:r>
              <a:endParaRPr lang="ru-RU" sz="1300" b="1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</a:endParaRPr>
            </a:p>
          </p:txBody>
        </p:sp>
      </p:grp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6697324"/>
              </p:ext>
            </p:extLst>
          </p:nvPr>
        </p:nvGraphicFramePr>
        <p:xfrm>
          <a:off x="251520" y="627534"/>
          <a:ext cx="8568952" cy="38178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48472"/>
                <a:gridCol w="1583574"/>
                <a:gridCol w="1389947"/>
                <a:gridCol w="1346959"/>
              </a:tblGrid>
              <a:tr h="4768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Параметр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376" marR="9376" marT="9376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Обязательность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376" marR="9376" marT="9376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Используется в МИС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376" marR="9376" marT="9376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Способ ввода данных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376" marR="9376" marT="9376" marB="0" anchor="ctr">
                    <a:solidFill>
                      <a:schemeClr val="accent1"/>
                    </a:solidFill>
                  </a:tcPr>
                </a:tc>
              </a:tr>
              <a:tr h="2130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МНН</a:t>
                      </a:r>
                      <a:endParaRPr lang="ru-RU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376" marR="9376" marT="937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B050"/>
                          </a:solidFill>
                          <a:effectLst/>
                        </a:rPr>
                        <a:t>☑</a:t>
                      </a:r>
                      <a:endParaRPr lang="ru-RU" sz="1400" b="1" u="none" strike="noStrike" dirty="0" smtClean="0">
                        <a:solidFill>
                          <a:srgbClr val="00B050"/>
                        </a:solidFill>
                        <a:effectLst/>
                      </a:endParaRPr>
                    </a:p>
                  </a:txBody>
                  <a:tcPr marL="9376" marR="9376" marT="937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smtClean="0">
                          <a:solidFill>
                            <a:srgbClr val="00B050"/>
                          </a:solidFill>
                          <a:effectLst/>
                        </a:rPr>
                        <a:t>☑</a:t>
                      </a:r>
                      <a:endParaRPr lang="ru-RU" sz="1200" b="1" u="none" strike="noStrike" dirty="0" smtClean="0">
                        <a:solidFill>
                          <a:srgbClr val="00B050"/>
                        </a:solidFill>
                        <a:effectLst/>
                      </a:endParaRPr>
                    </a:p>
                  </a:txBody>
                  <a:tcPr marL="9376" marR="9376" marT="937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С</a:t>
                      </a:r>
                      <a:endParaRPr lang="ru-RU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376" marR="9376" marT="937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130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Форма выпуска</a:t>
                      </a:r>
                      <a:endParaRPr lang="ru-RU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376" marR="9376" marT="937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B050"/>
                          </a:solidFill>
                          <a:effectLst/>
                        </a:rPr>
                        <a:t>☑</a:t>
                      </a:r>
                      <a:endParaRPr lang="ru-RU" sz="1400" b="1" u="none" strike="noStrike" dirty="0" smtClean="0">
                        <a:solidFill>
                          <a:srgbClr val="00B050"/>
                        </a:solidFill>
                        <a:effectLst/>
                      </a:endParaRPr>
                    </a:p>
                  </a:txBody>
                  <a:tcPr marL="9376" marR="9376" marT="937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smtClean="0">
                          <a:solidFill>
                            <a:srgbClr val="00B050"/>
                          </a:solidFill>
                          <a:effectLst/>
                        </a:rPr>
                        <a:t>☑</a:t>
                      </a:r>
                      <a:endParaRPr lang="ru-RU" sz="1200" b="1" u="none" strike="noStrike" dirty="0" smtClean="0">
                        <a:solidFill>
                          <a:srgbClr val="00B050"/>
                        </a:solidFill>
                        <a:effectLst/>
                      </a:endParaRPr>
                    </a:p>
                  </a:txBody>
                  <a:tcPr marL="9376" marR="9376" marT="937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А</a:t>
                      </a:r>
                      <a:endParaRPr lang="ru-RU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376" marR="9376" marT="937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130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Торговое наименование</a:t>
                      </a:r>
                      <a:endParaRPr lang="ru-RU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376" marR="9376" marT="937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smtClean="0">
                          <a:solidFill>
                            <a:srgbClr val="00B050"/>
                          </a:solidFill>
                          <a:effectLst/>
                        </a:rPr>
                        <a:t>☑</a:t>
                      </a:r>
                      <a:endParaRPr lang="ru-RU" sz="1200" b="1" u="none" strike="noStrike" dirty="0" smtClean="0">
                        <a:solidFill>
                          <a:srgbClr val="00B050"/>
                        </a:solidFill>
                        <a:effectLst/>
                      </a:endParaRPr>
                    </a:p>
                  </a:txBody>
                  <a:tcPr marL="9376" marR="9376" marT="937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B050"/>
                          </a:solidFill>
                          <a:effectLst/>
                        </a:rPr>
                        <a:t>☑</a:t>
                      </a:r>
                      <a:endParaRPr lang="ru-RU" sz="1200" b="1" u="none" strike="noStrike" dirty="0" smtClean="0">
                        <a:solidFill>
                          <a:srgbClr val="00B050"/>
                        </a:solidFill>
                        <a:effectLst/>
                      </a:endParaRPr>
                    </a:p>
                  </a:txBody>
                  <a:tcPr marL="9376" marR="9376" marT="937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С</a:t>
                      </a:r>
                      <a:endParaRPr lang="ru-RU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376" marR="9376" marT="937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130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Производитель</a:t>
                      </a:r>
                      <a:endParaRPr lang="ru-RU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376" marR="9376" marT="93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smtClean="0">
                          <a:solidFill>
                            <a:srgbClr val="00B050"/>
                          </a:solidFill>
                          <a:effectLst/>
                        </a:rPr>
                        <a:t>☑</a:t>
                      </a:r>
                      <a:endParaRPr lang="ru-RU" sz="1200" b="1" u="none" strike="noStrike" dirty="0" smtClean="0">
                        <a:solidFill>
                          <a:srgbClr val="00B050"/>
                        </a:solidFill>
                        <a:effectLst/>
                      </a:endParaRPr>
                    </a:p>
                  </a:txBody>
                  <a:tcPr marL="9376" marR="9376" marT="93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smtClean="0">
                          <a:solidFill>
                            <a:schemeClr val="accent2"/>
                          </a:solidFill>
                          <a:effectLst/>
                          <a:latin typeface="Times New Roman"/>
                        </a:rPr>
                        <a:t>☒</a:t>
                      </a:r>
                      <a:endParaRPr lang="ru-RU" sz="1200" b="1" i="0" u="none" strike="noStrike" dirty="0">
                        <a:solidFill>
                          <a:schemeClr val="accent2"/>
                        </a:solidFill>
                        <a:effectLst/>
                        <a:latin typeface="Times New Roman"/>
                      </a:endParaRPr>
                    </a:p>
                  </a:txBody>
                  <a:tcPr marL="9376" marR="9376" marT="93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С</a:t>
                      </a:r>
                      <a:endParaRPr lang="ru-RU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376" marR="9376" marT="9376" marB="0" anchor="ctr"/>
                </a:tc>
              </a:tr>
              <a:tr h="2130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Регистрационное удостоверение</a:t>
                      </a:r>
                      <a:endParaRPr lang="ru-RU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376" marR="9376" marT="93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smtClean="0">
                          <a:solidFill>
                            <a:srgbClr val="00B050"/>
                          </a:solidFill>
                          <a:effectLst/>
                        </a:rPr>
                        <a:t>☑</a:t>
                      </a:r>
                      <a:endParaRPr lang="ru-RU" sz="1200" b="1" u="none" strike="noStrike" dirty="0" smtClean="0">
                        <a:solidFill>
                          <a:srgbClr val="00B050"/>
                        </a:solidFill>
                        <a:effectLst/>
                      </a:endParaRPr>
                    </a:p>
                  </a:txBody>
                  <a:tcPr marL="9376" marR="9376" marT="93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smtClean="0">
                          <a:solidFill>
                            <a:schemeClr val="accent2"/>
                          </a:solidFill>
                          <a:effectLst/>
                          <a:latin typeface="Times New Roman"/>
                        </a:rPr>
                        <a:t>☒</a:t>
                      </a:r>
                      <a:endParaRPr lang="ru-RU" sz="1200" b="1" i="0" u="none" strike="noStrike" dirty="0">
                        <a:solidFill>
                          <a:schemeClr val="accent2"/>
                        </a:solidFill>
                        <a:effectLst/>
                        <a:latin typeface="Times New Roman"/>
                      </a:endParaRPr>
                    </a:p>
                  </a:txBody>
                  <a:tcPr marL="9376" marR="9376" marT="93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С</a:t>
                      </a:r>
                      <a:endParaRPr lang="ru-RU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376" marR="9376" marT="9376" marB="0" anchor="ctr"/>
                </a:tc>
              </a:tr>
              <a:tr h="2130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Страна происхождения (цифровой код ОКСМ)</a:t>
                      </a:r>
                      <a:endParaRPr lang="ru-RU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376" marR="9376" marT="93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smtClean="0">
                          <a:solidFill>
                            <a:srgbClr val="00B050"/>
                          </a:solidFill>
                          <a:effectLst/>
                        </a:rPr>
                        <a:t>☑</a:t>
                      </a:r>
                      <a:endParaRPr lang="ru-RU" sz="1200" b="1" u="none" strike="noStrike" dirty="0" smtClean="0">
                        <a:solidFill>
                          <a:srgbClr val="00B050"/>
                        </a:solidFill>
                        <a:effectLst/>
                      </a:endParaRPr>
                    </a:p>
                  </a:txBody>
                  <a:tcPr marL="9376" marR="9376" marT="93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smtClean="0">
                          <a:solidFill>
                            <a:schemeClr val="accent2"/>
                          </a:solidFill>
                          <a:effectLst/>
                          <a:latin typeface="Times New Roman"/>
                        </a:rPr>
                        <a:t>☒</a:t>
                      </a:r>
                      <a:endParaRPr lang="ru-RU" sz="1200" b="1" i="0" u="none" strike="noStrike" dirty="0">
                        <a:solidFill>
                          <a:schemeClr val="accent2"/>
                        </a:solidFill>
                        <a:effectLst/>
                        <a:latin typeface="Times New Roman"/>
                      </a:endParaRPr>
                    </a:p>
                  </a:txBody>
                  <a:tcPr marL="9376" marR="9376" marT="93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С</a:t>
                      </a:r>
                      <a:endParaRPr lang="ru-RU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376" marR="9376" marT="9376" marB="0" anchor="ctr"/>
                </a:tc>
              </a:tr>
              <a:tr h="2130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Признак ЖНВЛП</a:t>
                      </a:r>
                      <a:endParaRPr lang="ru-RU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376" marR="9376" marT="937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smtClean="0">
                          <a:solidFill>
                            <a:srgbClr val="00B050"/>
                          </a:solidFill>
                          <a:effectLst/>
                        </a:rPr>
                        <a:t>☑</a:t>
                      </a:r>
                      <a:endParaRPr lang="ru-RU" sz="1200" b="1" u="none" strike="noStrike" dirty="0" smtClean="0">
                        <a:solidFill>
                          <a:srgbClr val="00B050"/>
                        </a:solidFill>
                        <a:effectLst/>
                      </a:endParaRPr>
                    </a:p>
                  </a:txBody>
                  <a:tcPr marL="9376" marR="9376" marT="937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smtClean="0">
                          <a:solidFill>
                            <a:schemeClr val="accent2"/>
                          </a:solidFill>
                          <a:effectLst/>
                          <a:latin typeface="Times New Roman"/>
                        </a:rPr>
                        <a:t>☒</a:t>
                      </a:r>
                      <a:endParaRPr lang="ru-RU" sz="1200" b="1" i="0" u="none" strike="noStrike" dirty="0">
                        <a:solidFill>
                          <a:schemeClr val="accent2"/>
                        </a:solidFill>
                        <a:effectLst/>
                        <a:latin typeface="Times New Roman"/>
                      </a:endParaRPr>
                    </a:p>
                  </a:txBody>
                  <a:tcPr marL="9376" marR="9376" marT="937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С</a:t>
                      </a:r>
                      <a:endParaRPr lang="ru-RU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376" marR="9376" marT="937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130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Предельная отпускная цена ЖНВЛП</a:t>
                      </a:r>
                      <a:endParaRPr lang="ru-RU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376" marR="9376" marT="937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smtClean="0">
                          <a:solidFill>
                            <a:srgbClr val="00B050"/>
                          </a:solidFill>
                          <a:effectLst/>
                        </a:rPr>
                        <a:t>☑</a:t>
                      </a:r>
                      <a:endParaRPr lang="ru-RU" sz="1200" b="1" u="none" strike="noStrike" dirty="0" smtClean="0">
                        <a:solidFill>
                          <a:srgbClr val="00B050"/>
                        </a:solidFill>
                        <a:effectLst/>
                      </a:endParaRPr>
                    </a:p>
                  </a:txBody>
                  <a:tcPr marL="9376" marR="9376" marT="937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accent2"/>
                          </a:solidFill>
                          <a:effectLst/>
                          <a:latin typeface="Times New Roman"/>
                        </a:rPr>
                        <a:t>☒</a:t>
                      </a:r>
                      <a:endParaRPr lang="ru-RU" sz="1200" b="1" i="0" u="none" strike="noStrike" dirty="0">
                        <a:solidFill>
                          <a:schemeClr val="accent2"/>
                        </a:solidFill>
                        <a:effectLst/>
                        <a:latin typeface="Times New Roman"/>
                      </a:endParaRPr>
                    </a:p>
                  </a:txBody>
                  <a:tcPr marL="9376" marR="9376" marT="937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С</a:t>
                      </a:r>
                      <a:endParaRPr lang="ru-RU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376" marR="9376" marT="937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130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Основная единица </a:t>
                      </a:r>
                      <a:r>
                        <a:rPr lang="ru-RU" sz="140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измерения (вторичная упаковка)</a:t>
                      </a:r>
                      <a:endParaRPr lang="ru-RU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376" marR="9376" marT="93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smtClean="0">
                          <a:solidFill>
                            <a:srgbClr val="00B050"/>
                          </a:solidFill>
                          <a:effectLst/>
                        </a:rPr>
                        <a:t>☑</a:t>
                      </a:r>
                      <a:endParaRPr lang="ru-RU" sz="1200" b="1" u="none" strike="noStrike" dirty="0" smtClean="0">
                        <a:solidFill>
                          <a:srgbClr val="00B050"/>
                        </a:solidFill>
                        <a:effectLst/>
                      </a:endParaRPr>
                    </a:p>
                  </a:txBody>
                  <a:tcPr marL="9376" marR="9376" marT="93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smtClean="0">
                          <a:solidFill>
                            <a:srgbClr val="00B050"/>
                          </a:solidFill>
                          <a:effectLst/>
                        </a:rPr>
                        <a:t>☑</a:t>
                      </a:r>
                      <a:endParaRPr lang="ru-RU" sz="1200" b="1" u="none" strike="noStrike" dirty="0" smtClean="0">
                        <a:solidFill>
                          <a:srgbClr val="00B050"/>
                        </a:solidFill>
                        <a:effectLst/>
                      </a:endParaRPr>
                    </a:p>
                  </a:txBody>
                  <a:tcPr marL="9376" marR="9376" marT="93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С</a:t>
                      </a:r>
                      <a:endParaRPr lang="ru-RU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376" marR="9376" marT="9376" marB="0" anchor="ctr"/>
                </a:tc>
              </a:tr>
              <a:tr h="2130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Дополнительная единица измерения</a:t>
                      </a:r>
                      <a:endParaRPr lang="ru-RU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376" marR="9376" marT="93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smtClean="0">
                          <a:solidFill>
                            <a:srgbClr val="00B050"/>
                          </a:solidFill>
                          <a:effectLst/>
                        </a:rPr>
                        <a:t>☑</a:t>
                      </a:r>
                      <a:endParaRPr lang="ru-RU" sz="1200" b="1" u="none" strike="noStrike" dirty="0" smtClean="0">
                        <a:solidFill>
                          <a:srgbClr val="00B050"/>
                        </a:solidFill>
                        <a:effectLst/>
                      </a:endParaRPr>
                    </a:p>
                  </a:txBody>
                  <a:tcPr marL="9376" marR="9376" marT="93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smtClean="0">
                          <a:solidFill>
                            <a:srgbClr val="00B050"/>
                          </a:solidFill>
                          <a:effectLst/>
                        </a:rPr>
                        <a:t>☑</a:t>
                      </a:r>
                      <a:endParaRPr lang="ru-RU" sz="1200" b="1" u="none" strike="noStrike" dirty="0" smtClean="0">
                        <a:solidFill>
                          <a:srgbClr val="00B050"/>
                        </a:solidFill>
                        <a:effectLst/>
                      </a:endParaRPr>
                    </a:p>
                  </a:txBody>
                  <a:tcPr marL="9376" marR="9376" marT="93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П/А</a:t>
                      </a:r>
                      <a:endParaRPr lang="ru-RU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376" marR="9376" marT="9376" marB="0" anchor="ctr"/>
                </a:tc>
              </a:tr>
              <a:tr h="2130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Коэффициент пересчета</a:t>
                      </a:r>
                      <a:endParaRPr lang="ru-RU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376" marR="9376" marT="93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smtClean="0">
                          <a:solidFill>
                            <a:srgbClr val="00B050"/>
                          </a:solidFill>
                          <a:effectLst/>
                        </a:rPr>
                        <a:t>☑</a:t>
                      </a:r>
                      <a:endParaRPr lang="ru-RU" sz="1200" b="1" u="none" strike="noStrike" dirty="0" smtClean="0">
                        <a:solidFill>
                          <a:srgbClr val="00B050"/>
                        </a:solidFill>
                        <a:effectLst/>
                      </a:endParaRPr>
                    </a:p>
                  </a:txBody>
                  <a:tcPr marL="9376" marR="9376" marT="93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B050"/>
                          </a:solidFill>
                          <a:effectLst/>
                        </a:rPr>
                        <a:t>☑</a:t>
                      </a:r>
                      <a:endParaRPr lang="ru-RU" sz="1200" b="1" u="none" strike="noStrike" dirty="0" smtClean="0">
                        <a:solidFill>
                          <a:srgbClr val="00B050"/>
                        </a:solidFill>
                        <a:effectLst/>
                      </a:endParaRPr>
                    </a:p>
                  </a:txBody>
                  <a:tcPr marL="9376" marR="9376" marT="93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П/А</a:t>
                      </a:r>
                      <a:endParaRPr lang="ru-RU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376" marR="9376" marT="9376" marB="0" anchor="ctr"/>
                </a:tc>
              </a:tr>
              <a:tr h="2130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Код ОКПД2</a:t>
                      </a:r>
                      <a:endParaRPr lang="ru-RU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376" marR="9376" marT="937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smtClean="0">
                          <a:solidFill>
                            <a:srgbClr val="00B050"/>
                          </a:solidFill>
                          <a:effectLst/>
                        </a:rPr>
                        <a:t>☑</a:t>
                      </a:r>
                      <a:endParaRPr lang="ru-RU" sz="1200" b="1" u="none" strike="noStrike" dirty="0" smtClean="0">
                        <a:solidFill>
                          <a:srgbClr val="00B050"/>
                        </a:solidFill>
                        <a:effectLst/>
                      </a:endParaRPr>
                    </a:p>
                  </a:txBody>
                  <a:tcPr marL="9376" marR="9376" marT="937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smtClean="0">
                          <a:solidFill>
                            <a:schemeClr val="accent2"/>
                          </a:solidFill>
                          <a:effectLst/>
                          <a:latin typeface="Times New Roman"/>
                        </a:rPr>
                        <a:t>☒</a:t>
                      </a:r>
                      <a:endParaRPr lang="ru-RU" sz="1200" b="1" i="0" u="none" strike="noStrike" dirty="0">
                        <a:solidFill>
                          <a:schemeClr val="accent2"/>
                        </a:solidFill>
                        <a:effectLst/>
                        <a:latin typeface="Times New Roman"/>
                      </a:endParaRPr>
                    </a:p>
                  </a:txBody>
                  <a:tcPr marL="9376" marR="9376" marT="937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А</a:t>
                      </a:r>
                      <a:endParaRPr lang="ru-RU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376" marR="9376" marT="937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130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Неснижаемый объем</a:t>
                      </a:r>
                      <a:endParaRPr lang="ru-RU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376" marR="9376" marT="937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B050"/>
                          </a:solidFill>
                          <a:effectLst/>
                        </a:rPr>
                        <a:t>☑</a:t>
                      </a:r>
                      <a:endParaRPr lang="ru-RU" sz="1200" b="1" u="none" strike="noStrike" dirty="0" smtClean="0">
                        <a:solidFill>
                          <a:srgbClr val="00B050"/>
                        </a:solidFill>
                        <a:effectLst/>
                      </a:endParaRPr>
                    </a:p>
                  </a:txBody>
                  <a:tcPr marL="9376" marR="9376" marT="937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accent2"/>
                          </a:solidFill>
                          <a:effectLst/>
                          <a:latin typeface="Times New Roman"/>
                        </a:rPr>
                        <a:t>☒</a:t>
                      </a:r>
                      <a:endParaRPr lang="ru-RU" sz="1200" b="1" i="0" u="none" strike="noStrike" dirty="0">
                        <a:solidFill>
                          <a:schemeClr val="accent2"/>
                        </a:solidFill>
                        <a:effectLst/>
                        <a:latin typeface="Times New Roman"/>
                      </a:endParaRPr>
                    </a:p>
                  </a:txBody>
                  <a:tcPr marL="9376" marR="9376" marT="937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А</a:t>
                      </a:r>
                      <a:endParaRPr lang="ru-RU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376" marR="9376" marT="937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130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Группа медикаментов</a:t>
                      </a:r>
                      <a:endParaRPr lang="ru-RU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376" marR="9376" marT="937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smtClean="0">
                          <a:solidFill>
                            <a:schemeClr val="accent2"/>
                          </a:solidFill>
                          <a:effectLst/>
                          <a:latin typeface="Times New Roman"/>
                        </a:rPr>
                        <a:t>☒</a:t>
                      </a:r>
                      <a:endParaRPr lang="ru-RU" sz="1200" b="1" i="0" u="none" strike="noStrike" dirty="0">
                        <a:solidFill>
                          <a:schemeClr val="accent2"/>
                        </a:solidFill>
                        <a:effectLst/>
                        <a:latin typeface="Times New Roman"/>
                      </a:endParaRPr>
                    </a:p>
                  </a:txBody>
                  <a:tcPr marL="9376" marR="9376" marT="937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B050"/>
                          </a:solidFill>
                          <a:effectLst/>
                        </a:rPr>
                        <a:t>☑</a:t>
                      </a:r>
                      <a:endParaRPr lang="ru-RU" sz="1400" b="1" u="none" strike="noStrike" dirty="0" smtClean="0">
                        <a:solidFill>
                          <a:srgbClr val="00B050"/>
                        </a:solidFill>
                        <a:effectLst/>
                      </a:endParaRPr>
                    </a:p>
                  </a:txBody>
                  <a:tcPr marL="9376" marR="9376" marT="937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А</a:t>
                      </a:r>
                      <a:endParaRPr lang="ru-RU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376" marR="9376" marT="937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130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Место хранения</a:t>
                      </a:r>
                      <a:endParaRPr lang="ru-RU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376" marR="9376" marT="937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accent2"/>
                          </a:solidFill>
                          <a:effectLst/>
                          <a:latin typeface="Times New Roman"/>
                        </a:rPr>
                        <a:t>☒</a:t>
                      </a:r>
                      <a:endParaRPr lang="ru-RU" sz="1200" b="1" i="0" u="none" strike="noStrike" dirty="0">
                        <a:solidFill>
                          <a:schemeClr val="accent2"/>
                        </a:solidFill>
                        <a:effectLst/>
                        <a:latin typeface="Times New Roman"/>
                      </a:endParaRPr>
                    </a:p>
                  </a:txBody>
                  <a:tcPr marL="9376" marR="9376" marT="937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accent2"/>
                          </a:solidFill>
                          <a:effectLst/>
                          <a:latin typeface="Times New Roman"/>
                        </a:rPr>
                        <a:t>☒</a:t>
                      </a:r>
                      <a:endParaRPr lang="ru-RU" sz="1400" b="1" i="0" u="none" strike="noStrike" dirty="0">
                        <a:solidFill>
                          <a:schemeClr val="accent2"/>
                        </a:solidFill>
                        <a:effectLst/>
                        <a:latin typeface="Times New Roman"/>
                      </a:endParaRPr>
                    </a:p>
                  </a:txBody>
                  <a:tcPr marL="9376" marR="9376" marT="937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С</a:t>
                      </a:r>
                      <a:endParaRPr lang="ru-RU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376" marR="9376" marT="937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483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4307730" y="123478"/>
            <a:ext cx="4836270" cy="576064"/>
          </a:xfrm>
          <a:prstGeom prst="rect">
            <a:avLst/>
          </a:prstGeom>
          <a:pattFill prst="pct25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8" name="Picture 2" descr="C:\Users\FateevSA\Desktop\Рисунок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46"/>
            <a:ext cx="1547664" cy="41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Прямая соединительная линия 20"/>
          <p:cNvCxnSpPr/>
          <p:nvPr/>
        </p:nvCxnSpPr>
        <p:spPr>
          <a:xfrm>
            <a:off x="0" y="411510"/>
            <a:ext cx="1979712" cy="0"/>
          </a:xfrm>
          <a:prstGeom prst="line">
            <a:avLst/>
          </a:prstGeom>
          <a:ln w="57150">
            <a:solidFill>
              <a:srgbClr val="FF0000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Заголовок 1"/>
          <p:cNvSpPr txBox="1">
            <a:spLocks/>
          </p:cNvSpPr>
          <p:nvPr/>
        </p:nvSpPr>
        <p:spPr>
          <a:xfrm>
            <a:off x="4225565" y="-92546"/>
            <a:ext cx="5000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Номенклатор</a:t>
            </a:r>
            <a:endParaRPr lang="ru-RU" sz="28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32" name="Группа 31"/>
          <p:cNvGrpSpPr/>
          <p:nvPr/>
        </p:nvGrpSpPr>
        <p:grpSpPr>
          <a:xfrm>
            <a:off x="4860032" y="4587974"/>
            <a:ext cx="6368752" cy="560675"/>
            <a:chOff x="4860032" y="4587974"/>
            <a:chExt cx="6368752" cy="560675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>
              <a:off x="6676407" y="4597124"/>
              <a:ext cx="2463788" cy="0"/>
            </a:xfrm>
            <a:prstGeom prst="line">
              <a:avLst/>
            </a:prstGeom>
            <a:ln w="57150">
              <a:solidFill>
                <a:srgbClr val="FF0000"/>
              </a:solidFill>
            </a:ln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pic>
          <p:nvPicPr>
            <p:cNvPr id="34" name="Picture 2" descr="C:\Users\FateevSA\Desktop\Реклама\Наглядка\Листовки для ОННМК\Логотип.t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2240" y="4648198"/>
              <a:ext cx="298262" cy="299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Подзаголовок 2"/>
            <p:cNvSpPr txBox="1">
              <a:spLocks/>
            </p:cNvSpPr>
            <p:nvPr/>
          </p:nvSpPr>
          <p:spPr>
            <a:xfrm>
              <a:off x="4860032" y="4587974"/>
              <a:ext cx="6368752" cy="52119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800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Calibri Light" panose="020F0302020204030204" pitchFamily="34" charset="0"/>
                  <a:cs typeface="Arial" panose="020B0604020202020204" pitchFamily="34" charset="0"/>
                </a:rPr>
                <a:t>Пироговский Центр</a:t>
              </a:r>
              <a:endParaRPr lang="ru-RU" sz="1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6660232" y="4856261"/>
              <a:ext cx="2808312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b="1" dirty="0" smtClean="0">
                  <a:solidFill>
                    <a:schemeClr val="bg1">
                      <a:lumMod val="65000"/>
                    </a:schemeClr>
                  </a:solidFill>
                  <a:latin typeface="Calibri Light" panose="020F0302020204030204" pitchFamily="34" charset="0"/>
                </a:rPr>
                <a:t>Выбор, проверенный временем!</a:t>
              </a:r>
              <a:endParaRPr lang="ru-RU" sz="1300" b="1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</a:endParaRPr>
            </a:p>
          </p:txBody>
        </p:sp>
      </p:grpSp>
      <p:pic>
        <p:nvPicPr>
          <p:cNvPr id="2050" name="Picture 2" descr="C:\Users\FateevSA\Desktop\Внешняя информация\2019\Апрель\Конференция по ЛП\1_2 Номенклатор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6668"/>
            <a:ext cx="8647250" cy="3821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28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46874" y="1059582"/>
            <a:ext cx="5832648" cy="3419174"/>
          </a:xfrm>
          <a:prstGeom prst="rect">
            <a:avLst/>
          </a:prstGeom>
          <a:pattFill prst="dkDnDiag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307730" y="123478"/>
            <a:ext cx="4836270" cy="864096"/>
          </a:xfrm>
          <a:prstGeom prst="rect">
            <a:avLst/>
          </a:prstGeom>
          <a:pattFill prst="pct25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8" name="Picture 2" descr="C:\Users\FateevSA\Desktop\Рисунок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46"/>
            <a:ext cx="1547664" cy="41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Прямая соединительная линия 20"/>
          <p:cNvCxnSpPr/>
          <p:nvPr/>
        </p:nvCxnSpPr>
        <p:spPr>
          <a:xfrm>
            <a:off x="0" y="411510"/>
            <a:ext cx="1979712" cy="0"/>
          </a:xfrm>
          <a:prstGeom prst="line">
            <a:avLst/>
          </a:prstGeom>
          <a:ln w="57150">
            <a:solidFill>
              <a:srgbClr val="FF0000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011114" y="1449313"/>
            <a:ext cx="1788566" cy="4743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Справочник ЛП</a:t>
            </a:r>
            <a:endParaRPr lang="ru-RU" sz="16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5" name="Прямая соединительная линия 14"/>
          <p:cNvCxnSpPr>
            <a:endCxn id="44" idx="0"/>
          </p:cNvCxnSpPr>
          <p:nvPr/>
        </p:nvCxnSpPr>
        <p:spPr>
          <a:xfrm>
            <a:off x="1905397" y="1923678"/>
            <a:ext cx="0" cy="216024"/>
          </a:xfrm>
          <a:prstGeom prst="line">
            <a:avLst/>
          </a:prstGeom>
          <a:ln w="50800" cmpd="sng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Заголовок 1"/>
          <p:cNvSpPr txBox="1">
            <a:spLocks/>
          </p:cNvSpPr>
          <p:nvPr/>
        </p:nvSpPr>
        <p:spPr>
          <a:xfrm>
            <a:off x="4179912" y="123478"/>
            <a:ext cx="5000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rgbClr val="C00000"/>
                </a:solidFill>
                <a:latin typeface="Calibri" panose="020F0502020204030204" pitchFamily="34" charset="0"/>
              </a:rPr>
              <a:t>Управление информацией по контракту</a:t>
            </a:r>
          </a:p>
        </p:txBody>
      </p:sp>
      <p:cxnSp>
        <p:nvCxnSpPr>
          <p:cNvPr id="17" name="Прямая соединительная линия 16"/>
          <p:cNvCxnSpPr>
            <a:stCxn id="13" idx="3"/>
            <a:endCxn id="48" idx="1"/>
          </p:cNvCxnSpPr>
          <p:nvPr/>
        </p:nvCxnSpPr>
        <p:spPr>
          <a:xfrm flipV="1">
            <a:off x="2799680" y="1686494"/>
            <a:ext cx="1608324" cy="2"/>
          </a:xfrm>
          <a:prstGeom prst="line">
            <a:avLst/>
          </a:prstGeom>
          <a:ln w="50800" cmpd="sng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32" name="Группа 31"/>
          <p:cNvGrpSpPr/>
          <p:nvPr/>
        </p:nvGrpSpPr>
        <p:grpSpPr>
          <a:xfrm>
            <a:off x="4860032" y="4587974"/>
            <a:ext cx="6368752" cy="560675"/>
            <a:chOff x="4860032" y="4587974"/>
            <a:chExt cx="6368752" cy="560675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>
              <a:off x="6676407" y="4597124"/>
              <a:ext cx="2463788" cy="0"/>
            </a:xfrm>
            <a:prstGeom prst="line">
              <a:avLst/>
            </a:prstGeom>
            <a:ln w="57150">
              <a:solidFill>
                <a:srgbClr val="FF0000"/>
              </a:solidFill>
            </a:ln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pic>
          <p:nvPicPr>
            <p:cNvPr id="34" name="Picture 2" descr="C:\Users\FateevSA\Desktop\Реклама\Наглядка\Листовки для ОННМК\Логотип.t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2240" y="4648198"/>
              <a:ext cx="298262" cy="299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Подзаголовок 2"/>
            <p:cNvSpPr txBox="1">
              <a:spLocks/>
            </p:cNvSpPr>
            <p:nvPr/>
          </p:nvSpPr>
          <p:spPr>
            <a:xfrm>
              <a:off x="4860032" y="4587974"/>
              <a:ext cx="6368752" cy="52119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800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Calibri Light" panose="020F0302020204030204" pitchFamily="34" charset="0"/>
                  <a:cs typeface="Arial" panose="020B0604020202020204" pitchFamily="34" charset="0"/>
                </a:rPr>
                <a:t>Пироговский Центр</a:t>
              </a:r>
              <a:endParaRPr lang="ru-RU" sz="1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6660232" y="4856261"/>
              <a:ext cx="2808312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b="1" dirty="0" smtClean="0">
                  <a:solidFill>
                    <a:schemeClr val="bg1">
                      <a:lumMod val="65000"/>
                    </a:schemeClr>
                  </a:solidFill>
                  <a:latin typeface="Calibri Light" panose="020F0302020204030204" pitchFamily="34" charset="0"/>
                </a:rPr>
                <a:t>Выбор, проверенный временем!</a:t>
              </a:r>
              <a:endParaRPr lang="ru-RU" sz="1300" b="1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</a:endParaRPr>
            </a:p>
          </p:txBody>
        </p:sp>
      </p:grpSp>
      <p:sp>
        <p:nvSpPr>
          <p:cNvPr id="38" name="Прямоугольник 37"/>
          <p:cNvSpPr/>
          <p:nvPr/>
        </p:nvSpPr>
        <p:spPr>
          <a:xfrm>
            <a:off x="6756173" y="1069919"/>
            <a:ext cx="2304256" cy="3393662"/>
          </a:xfrm>
          <a:prstGeom prst="rect">
            <a:avLst/>
          </a:prstGeom>
          <a:pattFill prst="dkUpDiag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6739330" y="1049203"/>
            <a:ext cx="22588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Контрагент</a:t>
            </a:r>
            <a:endParaRPr lang="ru-RU" altLang="ru-RU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55576" y="3734617"/>
            <a:ext cx="22588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Медицинская организация</a:t>
            </a:r>
            <a:endParaRPr lang="ru-RU" altLang="ru-RU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011114" y="2139702"/>
            <a:ext cx="1788566" cy="4743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ПГРЗ</a:t>
            </a:r>
            <a:endParaRPr lang="ru-RU" sz="16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011114" y="2830091"/>
            <a:ext cx="1788566" cy="4743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Документация о закупке</a:t>
            </a:r>
            <a:endParaRPr lang="ru-RU" sz="16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1888734" y="2614067"/>
            <a:ext cx="0" cy="216024"/>
          </a:xfrm>
          <a:prstGeom prst="line">
            <a:avLst/>
          </a:prstGeom>
          <a:ln w="50800" cmpd="sng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/>
          <p:cNvSpPr/>
          <p:nvPr/>
        </p:nvSpPr>
        <p:spPr>
          <a:xfrm>
            <a:off x="4408004" y="1449311"/>
            <a:ext cx="1788566" cy="4743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Номенклатор</a:t>
            </a:r>
            <a:endParaRPr lang="ru-RU" sz="16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50" name="Прямая соединительная линия 49"/>
          <p:cNvCxnSpPr>
            <a:stCxn id="48" idx="2"/>
            <a:endCxn id="49" idx="0"/>
          </p:cNvCxnSpPr>
          <p:nvPr/>
        </p:nvCxnSpPr>
        <p:spPr>
          <a:xfrm>
            <a:off x="5302287" y="1923676"/>
            <a:ext cx="1377925" cy="216026"/>
          </a:xfrm>
          <a:prstGeom prst="line">
            <a:avLst/>
          </a:prstGeom>
          <a:ln w="50800" cmpd="sng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3" name="Прямоугольник 52"/>
          <p:cNvSpPr/>
          <p:nvPr/>
        </p:nvSpPr>
        <p:spPr>
          <a:xfrm>
            <a:off x="4408004" y="3851378"/>
            <a:ext cx="1788566" cy="4743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Приходный ордер</a:t>
            </a:r>
            <a:endParaRPr lang="ru-RU" sz="14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35" name="Прямая соединительная линия 34"/>
          <p:cNvCxnSpPr>
            <a:stCxn id="28" idx="2"/>
            <a:endCxn id="53" idx="0"/>
          </p:cNvCxnSpPr>
          <p:nvPr/>
        </p:nvCxnSpPr>
        <p:spPr>
          <a:xfrm flipH="1">
            <a:off x="5302287" y="3569425"/>
            <a:ext cx="1377925" cy="281953"/>
          </a:xfrm>
          <a:prstGeom prst="line">
            <a:avLst/>
          </a:prstGeom>
          <a:ln w="50800" cmpd="sng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5836418" y="2994939"/>
            <a:ext cx="1687587" cy="574486"/>
          </a:xfrm>
          <a:prstGeom prst="rect">
            <a:avLst/>
          </a:prstGeom>
          <a:gradFill flip="none" rotWithShape="1">
            <a:gsLst>
              <a:gs pos="65000">
                <a:schemeClr val="accent2"/>
              </a:gs>
              <a:gs pos="37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Товарная накладная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5836418" y="2139702"/>
            <a:ext cx="1687588" cy="474365"/>
          </a:xfrm>
          <a:prstGeom prst="rect">
            <a:avLst/>
          </a:prstGeom>
          <a:gradFill flip="none" rotWithShape="1">
            <a:gsLst>
              <a:gs pos="65000">
                <a:schemeClr val="accent2"/>
              </a:gs>
              <a:gs pos="37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Контракт (спецификация)</a:t>
            </a:r>
          </a:p>
        </p:txBody>
      </p:sp>
      <p:sp>
        <p:nvSpPr>
          <p:cNvPr id="58" name="Правая фигурная скобка 57"/>
          <p:cNvSpPr/>
          <p:nvPr/>
        </p:nvSpPr>
        <p:spPr>
          <a:xfrm rot="5400000">
            <a:off x="417276" y="237891"/>
            <a:ext cx="936104" cy="1440162"/>
          </a:xfrm>
          <a:prstGeom prst="rightBrace">
            <a:avLst>
              <a:gd name="adj1" fmla="val 0"/>
              <a:gd name="adj2" fmla="val 59003"/>
            </a:avLst>
          </a:prstGeom>
          <a:pattFill prst="dkDnDiag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vert270"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ЕСКЛП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42" name="Прямая соединительная линия 41"/>
          <p:cNvCxnSpPr>
            <a:stCxn id="49" idx="2"/>
            <a:endCxn id="28" idx="0"/>
          </p:cNvCxnSpPr>
          <p:nvPr/>
        </p:nvCxnSpPr>
        <p:spPr>
          <a:xfrm>
            <a:off x="6680212" y="2614067"/>
            <a:ext cx="0" cy="380872"/>
          </a:xfrm>
          <a:prstGeom prst="line">
            <a:avLst/>
          </a:prstGeom>
          <a:ln w="50800" cmpd="sng">
            <a:solidFill>
              <a:schemeClr val="accent2"/>
            </a:solidFill>
            <a:prstDash val="solid"/>
            <a:miter lim="800000"/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9" name="Правая фигурная скобка 28"/>
          <p:cNvSpPr/>
          <p:nvPr/>
        </p:nvSpPr>
        <p:spPr>
          <a:xfrm rot="5400000">
            <a:off x="2125371" y="226245"/>
            <a:ext cx="959395" cy="1440162"/>
          </a:xfrm>
          <a:prstGeom prst="rightBrace">
            <a:avLst>
              <a:gd name="adj1" fmla="val 0"/>
              <a:gd name="adj2" fmla="val 100000"/>
            </a:avLst>
          </a:prstGeom>
          <a:pattFill prst="dkDnDiag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vert270"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КТРУ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29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4307730" y="51470"/>
            <a:ext cx="4836270" cy="792088"/>
          </a:xfrm>
          <a:prstGeom prst="rect">
            <a:avLst/>
          </a:prstGeom>
          <a:pattFill prst="pct25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8" name="Picture 2" descr="C:\Users\FateevSA\Desktop\Рисунок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46"/>
            <a:ext cx="1547664" cy="41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Прямая соединительная линия 20"/>
          <p:cNvCxnSpPr/>
          <p:nvPr/>
        </p:nvCxnSpPr>
        <p:spPr>
          <a:xfrm>
            <a:off x="0" y="411510"/>
            <a:ext cx="1979712" cy="0"/>
          </a:xfrm>
          <a:prstGeom prst="line">
            <a:avLst/>
          </a:prstGeom>
          <a:ln w="57150">
            <a:solidFill>
              <a:srgbClr val="FF0000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Заголовок 1"/>
          <p:cNvSpPr txBox="1">
            <a:spLocks/>
          </p:cNvSpPr>
          <p:nvPr/>
        </p:nvSpPr>
        <p:spPr>
          <a:xfrm>
            <a:off x="4179912" y="-20538"/>
            <a:ext cx="5000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Автоматизация формирования описания объекта закупки в ПГРЗ</a:t>
            </a:r>
            <a:endParaRPr lang="ru-RU" sz="24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32" name="Группа 31"/>
          <p:cNvGrpSpPr/>
          <p:nvPr/>
        </p:nvGrpSpPr>
        <p:grpSpPr>
          <a:xfrm>
            <a:off x="4860032" y="4587974"/>
            <a:ext cx="6368752" cy="560675"/>
            <a:chOff x="4860032" y="4587974"/>
            <a:chExt cx="6368752" cy="560675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>
              <a:off x="6676407" y="4597124"/>
              <a:ext cx="2463788" cy="0"/>
            </a:xfrm>
            <a:prstGeom prst="line">
              <a:avLst/>
            </a:prstGeom>
            <a:ln w="57150">
              <a:solidFill>
                <a:srgbClr val="FF0000"/>
              </a:solidFill>
            </a:ln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pic>
          <p:nvPicPr>
            <p:cNvPr id="34" name="Picture 2" descr="C:\Users\FateevSA\Desktop\Реклама\Наглядка\Листовки для ОННМК\Логотип.t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2240" y="4648198"/>
              <a:ext cx="298262" cy="299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Подзаголовок 2"/>
            <p:cNvSpPr txBox="1">
              <a:spLocks/>
            </p:cNvSpPr>
            <p:nvPr/>
          </p:nvSpPr>
          <p:spPr>
            <a:xfrm>
              <a:off x="4860032" y="4587974"/>
              <a:ext cx="6368752" cy="52119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800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Calibri Light" panose="020F0302020204030204" pitchFamily="34" charset="0"/>
                  <a:cs typeface="Arial" panose="020B0604020202020204" pitchFamily="34" charset="0"/>
                </a:rPr>
                <a:t>Пироговский Центр</a:t>
              </a:r>
              <a:endParaRPr lang="ru-RU" sz="1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6660232" y="4856261"/>
              <a:ext cx="2808312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b="1" dirty="0" smtClean="0">
                  <a:solidFill>
                    <a:schemeClr val="bg1">
                      <a:lumMod val="65000"/>
                    </a:schemeClr>
                  </a:solidFill>
                  <a:latin typeface="Calibri Light" panose="020F0302020204030204" pitchFamily="34" charset="0"/>
                </a:rPr>
                <a:t>Выбор, проверенный временем!</a:t>
              </a:r>
              <a:endParaRPr lang="ru-RU" sz="1300" b="1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</a:endParaRPr>
            </a:p>
          </p:txBody>
        </p:sp>
      </p:grpSp>
      <p:sp>
        <p:nvSpPr>
          <p:cNvPr id="38" name="Прямоугольник 37"/>
          <p:cNvSpPr/>
          <p:nvPr/>
        </p:nvSpPr>
        <p:spPr>
          <a:xfrm>
            <a:off x="107504" y="3924002"/>
            <a:ext cx="6480720" cy="1024012"/>
          </a:xfrm>
          <a:prstGeom prst="rect">
            <a:avLst/>
          </a:prstGeom>
          <a:pattFill prst="dkUpDiag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Постановление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Правительства РФ от 15.11.2017 N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1380 </a:t>
            </a:r>
          </a:p>
          <a:p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"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Об особенностях описания лекарственных препаратов для медицинского применения, являющихся объектом закупки для обеспечения государственных и муниципальных нужд"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6501382"/>
              </p:ext>
            </p:extLst>
          </p:nvPr>
        </p:nvGraphicFramePr>
        <p:xfrm>
          <a:off x="110880" y="915566"/>
          <a:ext cx="8925616" cy="28111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8073"/>
                <a:gridCol w="1583207"/>
                <a:gridCol w="1899849"/>
                <a:gridCol w="4304487"/>
              </a:tblGrid>
              <a:tr h="3481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Наименование</a:t>
                      </a:r>
                    </a:p>
                    <a:p>
                      <a:pPr algn="ctr" fontAlgn="ctr"/>
                      <a:r>
                        <a:rPr lang="ru-RU" sz="12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(пример)</a:t>
                      </a:r>
                      <a:endParaRPr lang="ru-RU" sz="12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319" marR="8319" marT="8319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Группа лекарственных форм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319" marR="8319" marT="8319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Модель для </a:t>
                      </a:r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ПГРЗ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319" marR="8319" marT="8319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Наименование вида формы выпуска для ПГРЗ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319" marR="8319" marT="8319" marB="0" anchor="ctr">
                    <a:solidFill>
                      <a:schemeClr val="accent1"/>
                    </a:solidFill>
                  </a:tcPr>
                </a:tc>
              </a:tr>
              <a:tr h="580260">
                <a:tc>
                  <a:txBody>
                    <a:bodyPr/>
                    <a:lstStyle/>
                    <a:p>
                      <a:pPr marL="0" indent="88900" algn="l" fontAlgn="b"/>
                      <a:r>
                        <a:rPr lang="ru-RU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Таблетки</a:t>
                      </a:r>
                      <a:endParaRPr lang="ru-RU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8319" marR="8319" marT="8319" marB="0" anchor="ctr"/>
                </a:tc>
                <a:tc>
                  <a:txBody>
                    <a:bodyPr/>
                    <a:lstStyle/>
                    <a:p>
                      <a:pPr marL="0" indent="88900" algn="l" fontAlgn="b"/>
                      <a:r>
                        <a:rPr lang="ru-RU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Сухие формы</a:t>
                      </a:r>
                      <a:endParaRPr lang="ru-RU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8319" marR="8319" marT="83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Масса</a:t>
                      </a:r>
                      <a:endParaRPr lang="ru-RU" sz="14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8319" marR="8319" marT="831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&lt;Лекарственная форма</a:t>
                      </a:r>
                      <a:r>
                        <a:rPr lang="ru-RU" sz="140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&gt;˽&lt;</a:t>
                      </a:r>
                      <a:r>
                        <a:rPr lang="ru-RU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свойство лекарственной формы</a:t>
                      </a:r>
                      <a:r>
                        <a:rPr lang="ru-RU" sz="140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&gt;˽&lt;</a:t>
                      </a:r>
                      <a:r>
                        <a:rPr lang="ru-RU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Масса ОДВ</a:t>
                      </a:r>
                      <a:r>
                        <a:rPr lang="ru-RU" sz="140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&gt;˽&lt;</a:t>
                      </a:r>
                      <a:r>
                        <a:rPr lang="ru-RU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ЕИ (масса)&gt;</a:t>
                      </a:r>
                      <a:endParaRPr lang="ru-RU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8319" marR="8319" marT="8319" marB="0" anchor="ctr"/>
                </a:tc>
              </a:tr>
              <a:tr h="464207">
                <a:tc>
                  <a:txBody>
                    <a:bodyPr/>
                    <a:lstStyle/>
                    <a:p>
                      <a:pPr marL="0" indent="88900" algn="l" fontAlgn="b"/>
                      <a:r>
                        <a:rPr lang="ru-RU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Концентрат</a:t>
                      </a:r>
                      <a:endParaRPr lang="ru-RU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8319" marR="8319" marT="831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88900" algn="l" fontAlgn="b"/>
                      <a:r>
                        <a:rPr lang="ru-RU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Жидкие формы</a:t>
                      </a:r>
                      <a:endParaRPr lang="ru-RU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8319" marR="8319" marT="831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Масса</a:t>
                      </a:r>
                      <a:endParaRPr lang="ru-RU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8319" marR="8319" marT="831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&lt;Лекарственная форма</a:t>
                      </a:r>
                      <a:r>
                        <a:rPr lang="ru-RU" sz="140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&gt;˽&lt;</a:t>
                      </a:r>
                      <a:r>
                        <a:rPr lang="ru-RU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свойство лекарственной формы</a:t>
                      </a:r>
                      <a:r>
                        <a:rPr lang="ru-RU" sz="140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&gt;˽&lt;</a:t>
                      </a:r>
                      <a:r>
                        <a:rPr lang="ru-RU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Масса ОДВ</a:t>
                      </a:r>
                      <a:r>
                        <a:rPr lang="ru-RU" sz="140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&gt;˽&lt;</a:t>
                      </a:r>
                      <a:r>
                        <a:rPr lang="ru-RU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ЕИ (масса)&gt;</a:t>
                      </a:r>
                      <a:endParaRPr lang="ru-RU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8319" marR="8319" marT="831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96311">
                <a:tc>
                  <a:txBody>
                    <a:bodyPr/>
                    <a:lstStyle/>
                    <a:p>
                      <a:pPr marL="0" indent="88900" algn="l" fontAlgn="b"/>
                      <a:r>
                        <a:rPr lang="ru-RU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Мазь</a:t>
                      </a:r>
                      <a:endParaRPr lang="ru-RU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8319" marR="8319" marT="8319" marB="0" anchor="ctr"/>
                </a:tc>
                <a:tc>
                  <a:txBody>
                    <a:bodyPr/>
                    <a:lstStyle/>
                    <a:p>
                      <a:pPr marL="0" indent="88900" algn="l" fontAlgn="b"/>
                      <a:r>
                        <a:rPr lang="ru-RU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Мягкие формы</a:t>
                      </a:r>
                      <a:endParaRPr lang="ru-RU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8319" marR="8319" marT="83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Концентрация + масса</a:t>
                      </a:r>
                      <a:endParaRPr lang="ru-RU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8319" marR="8319" marT="831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&lt;Лекарственная форма</a:t>
                      </a:r>
                      <a:r>
                        <a:rPr lang="ru-RU" sz="140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&gt;˽&lt;</a:t>
                      </a:r>
                      <a:r>
                        <a:rPr lang="ru-RU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свойство лекарственной формы</a:t>
                      </a:r>
                      <a:r>
                        <a:rPr lang="ru-RU" sz="140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&gt;˽&lt;</a:t>
                      </a:r>
                      <a:r>
                        <a:rPr lang="ru-RU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Концентрация ОДВ</a:t>
                      </a:r>
                      <a:r>
                        <a:rPr lang="ru-RU" sz="140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&gt;˽&lt;</a:t>
                      </a:r>
                      <a:r>
                        <a:rPr lang="ru-RU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ЕИ (концентрация</a:t>
                      </a:r>
                      <a:r>
                        <a:rPr lang="ru-RU" sz="140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)&gt;˽&lt;</a:t>
                      </a:r>
                      <a:r>
                        <a:rPr lang="ru-RU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Масса ОДВ</a:t>
                      </a:r>
                      <a:r>
                        <a:rPr lang="ru-RU" sz="140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&gt;˽&lt;</a:t>
                      </a:r>
                      <a:r>
                        <a:rPr lang="ru-RU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ЕИ (масса)&gt;</a:t>
                      </a:r>
                      <a:endParaRPr lang="ru-RU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8319" marR="8319" marT="8319" marB="0" anchor="ctr"/>
                </a:tc>
              </a:tr>
              <a:tr h="696311"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Раствор для </a:t>
                      </a:r>
                      <a:r>
                        <a:rPr lang="ru-RU" sz="1400" u="none" strike="noStrik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инфузий</a:t>
                      </a:r>
                      <a:endParaRPr lang="ru-RU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8319" marR="8319" marT="831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88900" algn="l" fontAlgn="b"/>
                      <a:r>
                        <a:rPr lang="ru-RU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Жидкие формы</a:t>
                      </a:r>
                      <a:endParaRPr lang="ru-RU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8319" marR="8319" marT="831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Концентрация + объём</a:t>
                      </a:r>
                      <a:endParaRPr lang="ru-RU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8319" marR="8319" marT="831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&lt;Лекарственная форма</a:t>
                      </a:r>
                      <a:r>
                        <a:rPr lang="ru-RU" sz="140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&gt;˽&lt;</a:t>
                      </a:r>
                      <a:r>
                        <a:rPr lang="ru-RU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свойство лекарственной формы</a:t>
                      </a:r>
                      <a:r>
                        <a:rPr lang="ru-RU" sz="140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&gt;˽&lt;</a:t>
                      </a:r>
                      <a:r>
                        <a:rPr lang="ru-RU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Концентрация ОДВ</a:t>
                      </a:r>
                      <a:r>
                        <a:rPr lang="ru-RU" sz="140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&gt;˽&lt;</a:t>
                      </a:r>
                      <a:r>
                        <a:rPr lang="ru-RU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ЕИ (концентрация</a:t>
                      </a:r>
                      <a:r>
                        <a:rPr lang="ru-RU" sz="140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)&gt;˽&lt;</a:t>
                      </a:r>
                      <a:r>
                        <a:rPr lang="ru-RU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Объем ОДВ</a:t>
                      </a:r>
                      <a:r>
                        <a:rPr lang="ru-RU" sz="140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&gt;˽&lt;</a:t>
                      </a:r>
                      <a:r>
                        <a:rPr lang="ru-RU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ЕИ (объем)&gt;</a:t>
                      </a:r>
                      <a:endParaRPr lang="ru-RU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8319" marR="8319" marT="831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900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4307730" y="123478"/>
            <a:ext cx="4836270" cy="576064"/>
          </a:xfrm>
          <a:prstGeom prst="rect">
            <a:avLst/>
          </a:prstGeom>
          <a:pattFill prst="pct25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8" name="Picture 2" descr="C:\Users\FateevSA\Desktop\Рисунок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46"/>
            <a:ext cx="1547664" cy="41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Прямая соединительная линия 20"/>
          <p:cNvCxnSpPr/>
          <p:nvPr/>
        </p:nvCxnSpPr>
        <p:spPr>
          <a:xfrm>
            <a:off x="0" y="411510"/>
            <a:ext cx="1979712" cy="0"/>
          </a:xfrm>
          <a:prstGeom prst="line">
            <a:avLst/>
          </a:prstGeom>
          <a:ln w="57150">
            <a:solidFill>
              <a:srgbClr val="FF0000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Заголовок 1"/>
          <p:cNvSpPr txBox="1">
            <a:spLocks/>
          </p:cNvSpPr>
          <p:nvPr/>
        </p:nvSpPr>
        <p:spPr>
          <a:xfrm>
            <a:off x="4231940" y="-20538"/>
            <a:ext cx="5000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Автоматизированное </a:t>
            </a:r>
            <a:r>
              <a:rPr lang="ru-RU" sz="1600" dirty="0">
                <a:solidFill>
                  <a:srgbClr val="C00000"/>
                </a:solidFill>
                <a:latin typeface="Calibri" panose="020F0502020204030204" pitchFamily="34" charset="0"/>
              </a:rPr>
              <a:t>формирования описания объекта закупки в </a:t>
            </a:r>
            <a:r>
              <a:rPr lang="ru-RU" sz="16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ПГРЗ</a:t>
            </a:r>
            <a:endParaRPr lang="ru-RU" sz="16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32" name="Группа 31"/>
          <p:cNvGrpSpPr/>
          <p:nvPr/>
        </p:nvGrpSpPr>
        <p:grpSpPr>
          <a:xfrm>
            <a:off x="4860032" y="4587974"/>
            <a:ext cx="6368752" cy="560675"/>
            <a:chOff x="4860032" y="4587974"/>
            <a:chExt cx="6368752" cy="560675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>
              <a:off x="6676407" y="4597124"/>
              <a:ext cx="2463788" cy="0"/>
            </a:xfrm>
            <a:prstGeom prst="line">
              <a:avLst/>
            </a:prstGeom>
            <a:ln w="57150">
              <a:solidFill>
                <a:srgbClr val="FF0000"/>
              </a:solidFill>
            </a:ln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pic>
          <p:nvPicPr>
            <p:cNvPr id="34" name="Picture 2" descr="C:\Users\FateevSA\Desktop\Реклама\Наглядка\Листовки для ОННМК\Логотип.t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2240" y="4648198"/>
              <a:ext cx="298262" cy="299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Подзаголовок 2"/>
            <p:cNvSpPr txBox="1">
              <a:spLocks/>
            </p:cNvSpPr>
            <p:nvPr/>
          </p:nvSpPr>
          <p:spPr>
            <a:xfrm>
              <a:off x="4860032" y="4587974"/>
              <a:ext cx="6368752" cy="52119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800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Calibri Light" panose="020F0302020204030204" pitchFamily="34" charset="0"/>
                  <a:cs typeface="Arial" panose="020B0604020202020204" pitchFamily="34" charset="0"/>
                </a:rPr>
                <a:t>Пироговский Центр</a:t>
              </a:r>
              <a:endParaRPr lang="ru-RU" sz="1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6660232" y="4856261"/>
              <a:ext cx="2808312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b="1" dirty="0" smtClean="0">
                  <a:solidFill>
                    <a:schemeClr val="bg1">
                      <a:lumMod val="65000"/>
                    </a:schemeClr>
                  </a:solidFill>
                  <a:latin typeface="Calibri Light" panose="020F0302020204030204" pitchFamily="34" charset="0"/>
                </a:rPr>
                <a:t>Выбор, проверенный временем!</a:t>
              </a:r>
              <a:endParaRPr lang="ru-RU" sz="1300" b="1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9542"/>
            <a:ext cx="8496944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038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" t="16417" r="26035" b="19521"/>
          <a:stretch/>
        </p:blipFill>
        <p:spPr bwMode="auto">
          <a:xfrm>
            <a:off x="347744" y="755237"/>
            <a:ext cx="8184695" cy="4048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4314105" y="123478"/>
            <a:ext cx="4836270" cy="576064"/>
          </a:xfrm>
          <a:prstGeom prst="rect">
            <a:avLst/>
          </a:prstGeom>
          <a:pattFill prst="pct25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8" name="Picture 2" descr="C:\Users\FateevSA\Desktop\Рисунок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46"/>
            <a:ext cx="1547664" cy="41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Прямая соединительная линия 20"/>
          <p:cNvCxnSpPr/>
          <p:nvPr/>
        </p:nvCxnSpPr>
        <p:spPr>
          <a:xfrm>
            <a:off x="0" y="411510"/>
            <a:ext cx="1979712" cy="0"/>
          </a:xfrm>
          <a:prstGeom prst="line">
            <a:avLst/>
          </a:prstGeom>
          <a:ln w="57150">
            <a:solidFill>
              <a:srgbClr val="FF0000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Заголовок 1"/>
          <p:cNvSpPr txBox="1">
            <a:spLocks/>
          </p:cNvSpPr>
          <p:nvPr/>
        </p:nvSpPr>
        <p:spPr>
          <a:xfrm>
            <a:off x="4231940" y="-20538"/>
            <a:ext cx="5000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Автоматическое заполнение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спецификации контракта</a:t>
            </a:r>
            <a:endParaRPr lang="ru-RU" sz="20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32" name="Группа 31"/>
          <p:cNvGrpSpPr/>
          <p:nvPr/>
        </p:nvGrpSpPr>
        <p:grpSpPr>
          <a:xfrm>
            <a:off x="4860032" y="4587974"/>
            <a:ext cx="6368752" cy="560675"/>
            <a:chOff x="4860032" y="4587974"/>
            <a:chExt cx="6368752" cy="560675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>
              <a:off x="6676407" y="4597124"/>
              <a:ext cx="2463788" cy="0"/>
            </a:xfrm>
            <a:prstGeom prst="line">
              <a:avLst/>
            </a:prstGeom>
            <a:ln w="57150">
              <a:solidFill>
                <a:srgbClr val="FF0000"/>
              </a:solidFill>
            </a:ln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pic>
          <p:nvPicPr>
            <p:cNvPr id="34" name="Picture 2" descr="C:\Users\FateevSA\Desktop\Реклама\Наглядка\Листовки для ОННМК\Логотип.ti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2240" y="4648198"/>
              <a:ext cx="298262" cy="299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Подзаголовок 2"/>
            <p:cNvSpPr txBox="1">
              <a:spLocks/>
            </p:cNvSpPr>
            <p:nvPr/>
          </p:nvSpPr>
          <p:spPr>
            <a:xfrm>
              <a:off x="4860032" y="4587974"/>
              <a:ext cx="6368752" cy="52119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800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Calibri Light" panose="020F0302020204030204" pitchFamily="34" charset="0"/>
                  <a:cs typeface="Arial" panose="020B0604020202020204" pitchFamily="34" charset="0"/>
                </a:rPr>
                <a:t>Пироговский Центр</a:t>
              </a:r>
              <a:endParaRPr lang="ru-RU" sz="1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6660232" y="4856261"/>
              <a:ext cx="2808312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b="1" dirty="0" smtClean="0">
                  <a:solidFill>
                    <a:schemeClr val="bg1">
                      <a:lumMod val="65000"/>
                    </a:schemeClr>
                  </a:solidFill>
                  <a:latin typeface="Calibri Light" panose="020F0302020204030204" pitchFamily="34" charset="0"/>
                </a:rPr>
                <a:t>Выбор, проверенный временем!</a:t>
              </a:r>
              <a:endParaRPr lang="ru-RU" sz="1300" b="1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536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5" y="3147814"/>
            <a:ext cx="3942561" cy="1845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4307730" y="123478"/>
            <a:ext cx="4836270" cy="864096"/>
          </a:xfrm>
          <a:prstGeom prst="rect">
            <a:avLst/>
          </a:prstGeom>
          <a:pattFill prst="pct25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8" name="Picture 2" descr="C:\Users\FateevSA\Desktop\Рисунок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46"/>
            <a:ext cx="1547664" cy="41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Прямая соединительная линия 20"/>
          <p:cNvCxnSpPr/>
          <p:nvPr/>
        </p:nvCxnSpPr>
        <p:spPr>
          <a:xfrm>
            <a:off x="0" y="411510"/>
            <a:ext cx="1979712" cy="0"/>
          </a:xfrm>
          <a:prstGeom prst="line">
            <a:avLst/>
          </a:prstGeom>
          <a:ln w="57150">
            <a:solidFill>
              <a:srgbClr val="FF0000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Заголовок 1"/>
          <p:cNvSpPr txBox="1">
            <a:spLocks/>
          </p:cNvSpPr>
          <p:nvPr/>
        </p:nvSpPr>
        <p:spPr>
          <a:xfrm>
            <a:off x="4251920" y="123478"/>
            <a:ext cx="5000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Норматив подразделения</a:t>
            </a:r>
            <a:endParaRPr lang="ru-RU" sz="32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32" name="Группа 31"/>
          <p:cNvGrpSpPr/>
          <p:nvPr/>
        </p:nvGrpSpPr>
        <p:grpSpPr>
          <a:xfrm>
            <a:off x="4860032" y="4587974"/>
            <a:ext cx="6368752" cy="560675"/>
            <a:chOff x="4860032" y="4587974"/>
            <a:chExt cx="6368752" cy="560675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>
              <a:off x="6676407" y="4597124"/>
              <a:ext cx="2463788" cy="0"/>
            </a:xfrm>
            <a:prstGeom prst="line">
              <a:avLst/>
            </a:prstGeom>
            <a:ln w="57150">
              <a:solidFill>
                <a:srgbClr val="FF0000"/>
              </a:solidFill>
            </a:ln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pic>
          <p:nvPicPr>
            <p:cNvPr id="34" name="Picture 2" descr="C:\Users\FateevSA\Desktop\Реклама\Наглядка\Листовки для ОННМК\Логотип.ti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2240" y="4648198"/>
              <a:ext cx="298262" cy="299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Подзаголовок 2"/>
            <p:cNvSpPr txBox="1">
              <a:spLocks/>
            </p:cNvSpPr>
            <p:nvPr/>
          </p:nvSpPr>
          <p:spPr>
            <a:xfrm>
              <a:off x="4860032" y="4587974"/>
              <a:ext cx="6368752" cy="52119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800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Calibri Light" panose="020F0302020204030204" pitchFamily="34" charset="0"/>
                  <a:cs typeface="Arial" panose="020B0604020202020204" pitchFamily="34" charset="0"/>
                </a:rPr>
                <a:t>Пироговский Центр</a:t>
              </a:r>
              <a:endParaRPr lang="ru-RU" sz="1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6660232" y="4856261"/>
              <a:ext cx="2808312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b="1" dirty="0" smtClean="0">
                  <a:solidFill>
                    <a:schemeClr val="bg1">
                      <a:lumMod val="65000"/>
                    </a:schemeClr>
                  </a:solidFill>
                  <a:latin typeface="Calibri Light" panose="020F0302020204030204" pitchFamily="34" charset="0"/>
                </a:rPr>
                <a:t>Выбор, проверенный временем!</a:t>
              </a:r>
              <a:endParaRPr lang="ru-RU" sz="1300" b="1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1479681" y="2072535"/>
                <a:ext cx="3855561" cy="93610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400" i="1">
                              <a:latin typeface="Cambria Math"/>
                            </a:rPr>
                            <m:t>НП</m:t>
                          </m:r>
                        </m:e>
                        <m:sub>
                          <m:r>
                            <a:rPr lang="ru-RU" sz="2400" i="1">
                              <a:latin typeface="Cambria Math"/>
                            </a:rPr>
                            <m:t>мес</m:t>
                          </m:r>
                        </m:sub>
                      </m:sSub>
                      <m:r>
                        <a:rPr lang="ru-RU" sz="2400">
                          <a:latin typeface="Cambria Math"/>
                        </a:rPr>
                        <m:t> </m:t>
                      </m:r>
                      <m:r>
                        <a:rPr lang="ru-RU" sz="24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2400" i="1">
                              <a:latin typeface="Cambria Math"/>
                            </a:rPr>
                            <m:t>0</m:t>
                          </m:r>
                        </m:e>
                        <m:sup>
                          <m:r>
                            <a:rPr lang="ru-RU" sz="2400" i="1">
                              <a:latin typeface="Cambria Math"/>
                            </a:rPr>
                            <m:t>+</m:t>
                          </m:r>
                        </m:sup>
                      </m:sSup>
                      <m:r>
                        <a:rPr lang="ru-RU" sz="2400" i="1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ru-RU" sz="2400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ru-RU" sz="2400" i="1"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ru-RU" sz="2400" i="1">
                              <a:latin typeface="Cambria Math"/>
                            </a:rPr>
                            <m:t>кв</m:t>
                          </m:r>
                        </m:sub>
                      </m:sSub>
                      <m:r>
                        <a:rPr lang="ru-RU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ru-RU" sz="2400" i="1">
                              <a:latin typeface="Cambria Math"/>
                            </a:rPr>
                          </m:ctrlPr>
                        </m:sSubPr>
                        <m:e>
                          <m:bar>
                            <m:barPr>
                              <m:pos m:val="top"/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ru-RU" sz="2400" i="1">
                                  <a:latin typeface="Cambria Math"/>
                                </a:rPr>
                                <m:t>∆</m:t>
                              </m:r>
                            </m:e>
                          </m:bar>
                        </m:e>
                        <m:sub>
                          <m:r>
                            <a:rPr lang="ru-RU" sz="2400" i="1">
                              <a:latin typeface="Cambria Math"/>
                            </a:rPr>
                            <m:t>12</m:t>
                          </m:r>
                        </m:sub>
                      </m:sSub>
                      <m:r>
                        <a:rPr lang="ru-RU" sz="24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2000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9681" y="2072535"/>
                <a:ext cx="3855561" cy="936104"/>
              </a:xfrm>
              <a:prstGeom prst="rect">
                <a:avLst/>
              </a:prstGeom>
              <a:blipFill rotWithShape="1">
                <a:blip r:embed="rId7" cstate="print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Прямоугольник 30"/>
          <p:cNvSpPr/>
          <p:nvPr/>
        </p:nvSpPr>
        <p:spPr>
          <a:xfrm>
            <a:off x="1619672" y="2183861"/>
            <a:ext cx="3523784" cy="720080"/>
          </a:xfrm>
          <a:prstGeom prst="rect">
            <a:avLst/>
          </a:prstGeom>
          <a:noFill/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Прямая со стрелкой 29"/>
          <p:cNvCxnSpPr>
            <a:stCxn id="35" idx="0"/>
          </p:cNvCxnSpPr>
          <p:nvPr/>
        </p:nvCxnSpPr>
        <p:spPr>
          <a:xfrm flipH="1" flipV="1">
            <a:off x="3779912" y="2787774"/>
            <a:ext cx="1718854" cy="512448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39" idx="1"/>
          </p:cNvCxnSpPr>
          <p:nvPr/>
        </p:nvCxnSpPr>
        <p:spPr>
          <a:xfrm flipH="1">
            <a:off x="4788024" y="2413809"/>
            <a:ext cx="1212271" cy="157941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2" idx="2"/>
          </p:cNvCxnSpPr>
          <p:nvPr/>
        </p:nvCxnSpPr>
        <p:spPr>
          <a:xfrm>
            <a:off x="1547665" y="1526763"/>
            <a:ext cx="468051" cy="850763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24" idx="2"/>
          </p:cNvCxnSpPr>
          <p:nvPr/>
        </p:nvCxnSpPr>
        <p:spPr>
          <a:xfrm flipH="1">
            <a:off x="3275856" y="1777921"/>
            <a:ext cx="1335281" cy="577805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40376" y="880432"/>
            <a:ext cx="2814578" cy="646331"/>
          </a:xfrm>
          <a:prstGeom prst="rect">
            <a:avLst/>
          </a:prstGeom>
          <a:pattFill prst="dkDnDiag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месячный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норматив подразделения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203848" y="1131590"/>
            <a:ext cx="2814578" cy="646331"/>
          </a:xfrm>
          <a:prstGeom prst="rect">
            <a:avLst/>
          </a:prstGeom>
          <a:pattFill prst="dkDnDiag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действие математического округления вверх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6000295" y="1952144"/>
            <a:ext cx="3063473" cy="923330"/>
          </a:xfrm>
          <a:prstGeom prst="rect">
            <a:avLst/>
          </a:prstGeom>
          <a:pattFill prst="dkDnDiag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среднее изменение динамики расхода ЛП за 12 месяцев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3967029" y="3300222"/>
            <a:ext cx="3063473" cy="1200329"/>
          </a:xfrm>
          <a:prstGeom prst="rect">
            <a:avLst/>
          </a:prstGeom>
          <a:pattFill prst="dkDnDiag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средняя арифметическая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данным потребления за квартал, предшествующий анализируемому месяцу</a:t>
            </a:r>
          </a:p>
        </p:txBody>
      </p:sp>
    </p:spTree>
    <p:extLst>
      <p:ext uri="{BB962C8B-B14F-4D97-AF65-F5344CB8AC3E}">
        <p14:creationId xmlns:p14="http://schemas.microsoft.com/office/powerpoint/2010/main" val="301986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рямоугольник 49"/>
          <p:cNvSpPr/>
          <p:nvPr/>
        </p:nvSpPr>
        <p:spPr>
          <a:xfrm>
            <a:off x="179512" y="2479329"/>
            <a:ext cx="8856984" cy="2246769"/>
          </a:xfrm>
          <a:prstGeom prst="rect">
            <a:avLst/>
          </a:prstGeom>
          <a:pattFill prst="dkDnDiag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r>
              <a:rPr lang="ru-RU" alt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Задачи:</a:t>
            </a:r>
          </a:p>
          <a:p>
            <a:pPr marL="177800" indent="-177800">
              <a:buFont typeface="Wingdings" panose="05000000000000000000" pitchFamily="2" charset="2"/>
              <a:buChar char="ü"/>
            </a:pPr>
            <a:r>
              <a:rPr lang="ru-RU" alt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автоматизация </a:t>
            </a:r>
            <a:r>
              <a:rPr lang="ru-RU" alt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всех процессов лекарственного обеспечения</a:t>
            </a:r>
          </a:p>
          <a:p>
            <a:pPr marL="177800" indent="-177800">
              <a:buFont typeface="Wingdings" panose="05000000000000000000" pitchFamily="2" charset="2"/>
              <a:buChar char="ü"/>
            </a:pPr>
            <a:r>
              <a:rPr lang="ru-RU" alt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оптимизация </a:t>
            </a:r>
            <a:r>
              <a:rPr lang="ru-RU" alt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работы врачебного и среднего медицинского персонала в условиях единой модели назначения и выполнения назначений лекарственных </a:t>
            </a:r>
            <a:r>
              <a:rPr lang="ru-RU" alt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препаратов</a:t>
            </a:r>
          </a:p>
          <a:p>
            <a:pPr marL="177800" indent="-177800">
              <a:buFont typeface="Wingdings" panose="05000000000000000000" pitchFamily="2" charset="2"/>
              <a:buChar char="ü"/>
            </a:pPr>
            <a:r>
              <a:rPr lang="ru-RU" alt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оптимизация </a:t>
            </a:r>
            <a:r>
              <a:rPr lang="ru-RU" alt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структуры и стоимости потребления лекарственных препаратов</a:t>
            </a:r>
          </a:p>
          <a:p>
            <a:pPr marL="177800" indent="-177800">
              <a:buFont typeface="Wingdings" panose="05000000000000000000" pitchFamily="2" charset="2"/>
              <a:buChar char="ü"/>
            </a:pPr>
            <a:r>
              <a:rPr lang="ru-RU" alt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определение </a:t>
            </a:r>
            <a:r>
              <a:rPr lang="ru-RU" alt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текущей и прогнозной на будущие периоды потребности в медикаментах</a:t>
            </a:r>
          </a:p>
          <a:p>
            <a:pPr marL="177800" indent="-177800">
              <a:buFont typeface="Wingdings" panose="05000000000000000000" pitchFamily="2" charset="2"/>
              <a:buChar char="ü"/>
            </a:pPr>
            <a:r>
              <a:rPr lang="ru-RU" alt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оптимизация </a:t>
            </a:r>
            <a:r>
              <a:rPr lang="ru-RU" alt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складских запасов лекарственных препаратов</a:t>
            </a:r>
          </a:p>
          <a:p>
            <a:pPr marL="177800" indent="-177800">
              <a:buFont typeface="Wingdings" panose="05000000000000000000" pitchFamily="2" charset="2"/>
              <a:buChar char="ü"/>
            </a:pPr>
            <a:r>
              <a:rPr lang="ru-RU" alt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оптимизация </a:t>
            </a:r>
            <a:r>
              <a:rPr lang="ru-RU" alt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логистики и учета движения и расхода лекарственных препаратов</a:t>
            </a:r>
          </a:p>
          <a:p>
            <a:pPr marL="177800" indent="-177800">
              <a:buFont typeface="Wingdings" panose="05000000000000000000" pitchFamily="2" charset="2"/>
              <a:buChar char="ü"/>
            </a:pPr>
            <a:r>
              <a:rPr lang="ru-RU" alt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формирование системы планирования и контроля закупок медикаментов </a:t>
            </a:r>
          </a:p>
          <a:p>
            <a:pPr marL="177800" indent="-177800">
              <a:buFont typeface="Wingdings" panose="05000000000000000000" pitchFamily="2" charset="2"/>
              <a:buChar char="ü"/>
            </a:pPr>
            <a:endParaRPr lang="ru-RU" alt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372200" y="4515966"/>
            <a:ext cx="2699792" cy="59320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 descr="C:\Users\FateevSA\Desktop\Рисунок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96336" y="-446"/>
            <a:ext cx="1547664" cy="41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0" y="123478"/>
            <a:ext cx="4836270" cy="638026"/>
          </a:xfrm>
          <a:prstGeom prst="rect">
            <a:avLst/>
          </a:prstGeom>
          <a:pattFill prst="pct25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7164288" y="399939"/>
            <a:ext cx="1979712" cy="0"/>
          </a:xfrm>
          <a:prstGeom prst="line">
            <a:avLst/>
          </a:prstGeom>
          <a:ln w="57150">
            <a:solidFill>
              <a:srgbClr val="FF0000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Заголовок 1"/>
          <p:cNvSpPr txBox="1">
            <a:spLocks/>
          </p:cNvSpPr>
          <p:nvPr/>
        </p:nvSpPr>
        <p:spPr>
          <a:xfrm>
            <a:off x="-82165" y="123478"/>
            <a:ext cx="5000600" cy="6380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+mn-cs"/>
              </a:rPr>
              <a:t>Система </a:t>
            </a:r>
            <a:r>
              <a:rPr lang="ru-RU" sz="2000" b="1" dirty="0" smtClean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+mn-cs"/>
              </a:rPr>
              <a:t>лекарственного обеспечения </a:t>
            </a:r>
            <a:r>
              <a:rPr lang="ru-RU" sz="2000" b="1" dirty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+mn-cs"/>
              </a:rPr>
              <a:t>современной медицинской организации 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179512" y="987574"/>
            <a:ext cx="8856984" cy="9361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smtClean="0"/>
              <a:t>– </a:t>
            </a:r>
            <a:r>
              <a:rPr lang="ru-RU" dirty="0"/>
              <a:t>комплекс организационных и технологических решений, формирующих цифровой контур управления интегрированными процессами, включающими прогнозирование расходования, формирование потребности и снабжение лекарственными </a:t>
            </a:r>
            <a:r>
              <a:rPr lang="ru-RU" dirty="0" smtClean="0"/>
              <a:t>препаратами</a:t>
            </a:r>
            <a:endParaRPr lang="ru-RU" b="1" dirty="0" smtClean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179512" y="1995686"/>
            <a:ext cx="8856984" cy="3964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Цель - </a:t>
            </a:r>
            <a:r>
              <a:rPr lang="ru-RU" sz="16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организация </a:t>
            </a:r>
            <a:r>
              <a:rPr lang="ru-RU" sz="16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непрерывного и бесперебойного оказания лекарственной помощи пациентам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4860032" y="4587974"/>
            <a:ext cx="6368752" cy="560675"/>
            <a:chOff x="4860032" y="4587974"/>
            <a:chExt cx="6368752" cy="560675"/>
          </a:xfrm>
        </p:grpSpPr>
        <p:cxnSp>
          <p:nvCxnSpPr>
            <p:cNvPr id="51" name="Прямая соединительная линия 50"/>
            <p:cNvCxnSpPr/>
            <p:nvPr/>
          </p:nvCxnSpPr>
          <p:spPr>
            <a:xfrm>
              <a:off x="6676407" y="4597124"/>
              <a:ext cx="2463788" cy="0"/>
            </a:xfrm>
            <a:prstGeom prst="line">
              <a:avLst/>
            </a:prstGeom>
            <a:ln w="57150">
              <a:solidFill>
                <a:srgbClr val="FF0000"/>
              </a:solidFill>
            </a:ln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pic>
          <p:nvPicPr>
            <p:cNvPr id="52" name="Picture 2" descr="C:\Users\FateevSA\Desktop\Реклама\Наглядка\Листовки для ОННМК\Логотип.t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2240" y="4648198"/>
              <a:ext cx="298262" cy="299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Подзаголовок 2"/>
            <p:cNvSpPr txBox="1">
              <a:spLocks/>
            </p:cNvSpPr>
            <p:nvPr/>
          </p:nvSpPr>
          <p:spPr>
            <a:xfrm>
              <a:off x="4860032" y="4587974"/>
              <a:ext cx="6368752" cy="52119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800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Calibri Light" panose="020F0302020204030204" pitchFamily="34" charset="0"/>
                  <a:cs typeface="Arial" panose="020B0604020202020204" pitchFamily="34" charset="0"/>
                </a:rPr>
                <a:t>Пироговский Центр</a:t>
              </a:r>
              <a:endParaRPr lang="ru-RU" sz="1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6660232" y="4856261"/>
              <a:ext cx="2808312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b="1" dirty="0" smtClean="0">
                  <a:solidFill>
                    <a:schemeClr val="bg1">
                      <a:lumMod val="65000"/>
                    </a:schemeClr>
                  </a:solidFill>
                  <a:latin typeface="Calibri Light" panose="020F0302020204030204" pitchFamily="34" charset="0"/>
                </a:rPr>
                <a:t>Выбор, проверенный временем!</a:t>
              </a:r>
              <a:endParaRPr lang="ru-RU" sz="1300" b="1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231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4307730" y="123478"/>
            <a:ext cx="4836270" cy="864096"/>
          </a:xfrm>
          <a:prstGeom prst="rect">
            <a:avLst/>
          </a:prstGeom>
          <a:pattFill prst="pct25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8" name="Picture 2" descr="C:\Users\FateevSA\Desktop\Рисунок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46"/>
            <a:ext cx="1547664" cy="41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Прямая соединительная линия 20"/>
          <p:cNvCxnSpPr/>
          <p:nvPr/>
        </p:nvCxnSpPr>
        <p:spPr>
          <a:xfrm>
            <a:off x="0" y="411510"/>
            <a:ext cx="1979712" cy="0"/>
          </a:xfrm>
          <a:prstGeom prst="line">
            <a:avLst/>
          </a:prstGeom>
          <a:ln w="57150">
            <a:solidFill>
              <a:srgbClr val="FF0000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Заголовок 1"/>
          <p:cNvSpPr txBox="1">
            <a:spLocks/>
          </p:cNvSpPr>
          <p:nvPr/>
        </p:nvSpPr>
        <p:spPr>
          <a:xfrm>
            <a:off x="4179912" y="123478"/>
            <a:ext cx="5000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Норматив аптеки</a:t>
            </a:r>
            <a:endParaRPr lang="ru-RU" sz="32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32" name="Группа 31"/>
          <p:cNvGrpSpPr/>
          <p:nvPr/>
        </p:nvGrpSpPr>
        <p:grpSpPr>
          <a:xfrm>
            <a:off x="4860032" y="4587974"/>
            <a:ext cx="6368752" cy="560675"/>
            <a:chOff x="4860032" y="4587974"/>
            <a:chExt cx="6368752" cy="560675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>
              <a:off x="6676407" y="4597124"/>
              <a:ext cx="2463788" cy="0"/>
            </a:xfrm>
            <a:prstGeom prst="line">
              <a:avLst/>
            </a:prstGeom>
            <a:ln w="57150">
              <a:solidFill>
                <a:srgbClr val="FF0000"/>
              </a:solidFill>
            </a:ln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pic>
          <p:nvPicPr>
            <p:cNvPr id="34" name="Picture 2" descr="C:\Users\FateevSA\Desktop\Реклама\Наглядка\Листовки для ОННМК\Логотип.t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2240" y="4648198"/>
              <a:ext cx="298262" cy="299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Подзаголовок 2"/>
            <p:cNvSpPr txBox="1">
              <a:spLocks/>
            </p:cNvSpPr>
            <p:nvPr/>
          </p:nvSpPr>
          <p:spPr>
            <a:xfrm>
              <a:off x="4860032" y="4587974"/>
              <a:ext cx="6368752" cy="52119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800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Calibri Light" panose="020F0302020204030204" pitchFamily="34" charset="0"/>
                  <a:cs typeface="Arial" panose="020B0604020202020204" pitchFamily="34" charset="0"/>
                </a:rPr>
                <a:t>Пироговский Центр</a:t>
              </a:r>
              <a:endParaRPr lang="ru-RU" sz="1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6660232" y="4856261"/>
              <a:ext cx="2808312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b="1" dirty="0" smtClean="0">
                  <a:solidFill>
                    <a:schemeClr val="bg1">
                      <a:lumMod val="65000"/>
                    </a:schemeClr>
                  </a:solidFill>
                  <a:latin typeface="Calibri Light" panose="020F0302020204030204" pitchFamily="34" charset="0"/>
                </a:rPr>
                <a:t>Выбор, проверенный временем!</a:t>
              </a:r>
              <a:endParaRPr lang="ru-RU" sz="1300" b="1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1907704" y="1849929"/>
                <a:ext cx="3993311" cy="13909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400" i="1">
                              <a:latin typeface="Cambria Math"/>
                            </a:rPr>
                            <m:t>НА</m:t>
                          </m:r>
                        </m:e>
                        <m:sub>
                          <m:r>
                            <a:rPr lang="ru-RU" sz="2400" i="1">
                              <a:latin typeface="Cambria Math"/>
                            </a:rPr>
                            <m:t>ед</m:t>
                          </m:r>
                        </m:sub>
                      </m:sSub>
                      <m:r>
                        <a:rPr lang="ru-RU" sz="2400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ru-RU" sz="2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  <m:r>
                            <a:rPr lang="ru-RU" sz="24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ru-RU" sz="2400" i="1">
                              <a:latin typeface="Cambria Math"/>
                            </a:rPr>
                            <m:t>𝑘</m:t>
                          </m:r>
                        </m:sup>
                        <m:e>
                          <m:sSub>
                            <m:sSub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latin typeface="Cambria Math"/>
                                </a:rPr>
                                <m:t>НП</m:t>
                              </m:r>
                            </m:e>
                            <m:sub>
                              <m:r>
                                <a:rPr lang="ru-RU" sz="2400" i="1">
                                  <a:latin typeface="Cambria Math"/>
                                </a:rPr>
                                <m:t>мес</m:t>
                              </m:r>
                            </m:sub>
                          </m:sSub>
                        </m:e>
                      </m:nary>
                      <m:r>
                        <a:rPr lang="ru-RU" sz="2400" i="1">
                          <a:latin typeface="Cambria Math"/>
                        </a:rPr>
                        <m:t>∗</m:t>
                      </m:r>
                      <m:r>
                        <a:rPr lang="en-US" sz="2400" i="1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ru-RU" sz="2000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1849929"/>
                <a:ext cx="3993311" cy="1390900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Прямоугольник 30"/>
          <p:cNvSpPr/>
          <p:nvPr/>
        </p:nvSpPr>
        <p:spPr>
          <a:xfrm>
            <a:off x="1979712" y="1923678"/>
            <a:ext cx="3816424" cy="1224136"/>
          </a:xfrm>
          <a:prstGeom prst="rect">
            <a:avLst/>
          </a:prstGeom>
          <a:noFill/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Прямая со стрелкой 29"/>
          <p:cNvCxnSpPr>
            <a:stCxn id="35" idx="0"/>
          </p:cNvCxnSpPr>
          <p:nvPr/>
        </p:nvCxnSpPr>
        <p:spPr>
          <a:xfrm flipV="1">
            <a:off x="4067944" y="2787775"/>
            <a:ext cx="144016" cy="933512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39" idx="1"/>
          </p:cNvCxnSpPr>
          <p:nvPr/>
        </p:nvCxnSpPr>
        <p:spPr>
          <a:xfrm flipH="1">
            <a:off x="5291713" y="2510355"/>
            <a:ext cx="816396" cy="133403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2" idx="2"/>
          </p:cNvCxnSpPr>
          <p:nvPr/>
        </p:nvCxnSpPr>
        <p:spPr>
          <a:xfrm>
            <a:off x="1547665" y="1622872"/>
            <a:ext cx="1080119" cy="804862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40376" y="699542"/>
            <a:ext cx="2814578" cy="923330"/>
          </a:xfrm>
          <a:prstGeom prst="rect">
            <a:avLst/>
          </a:prstGeom>
          <a:pattFill prst="dkDnDiag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норматив аптеки в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потребительских единицах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108109" y="1910190"/>
            <a:ext cx="2847449" cy="1200329"/>
          </a:xfrm>
          <a:prstGeom prst="rect">
            <a:avLst/>
          </a:prstGeom>
          <a:pattFill prst="dkDnDiag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количество месяцев (от 0 до 3), определяющих неснижаемый объем ЛП в аптеке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2536207" y="3721287"/>
            <a:ext cx="3063473" cy="923330"/>
          </a:xfrm>
          <a:prstGeom prst="rect">
            <a:avLst/>
          </a:prstGeom>
          <a:pattFill prst="dkDnDiag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месячный норматив подразделения в потребительских единицах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3419872" y="1055053"/>
            <a:ext cx="4536503" cy="646331"/>
          </a:xfrm>
          <a:prstGeom prst="rect">
            <a:avLst/>
          </a:prstGeom>
          <a:pattFill prst="dkDnDiag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количество подразделений с утвержденным Нормативом подразделения</a:t>
            </a:r>
          </a:p>
        </p:txBody>
      </p:sp>
      <p:cxnSp>
        <p:nvCxnSpPr>
          <p:cNvPr id="41" name="Прямая со стрелкой 40"/>
          <p:cNvCxnSpPr>
            <a:stCxn id="38" idx="2"/>
          </p:cNvCxnSpPr>
          <p:nvPr/>
        </p:nvCxnSpPr>
        <p:spPr>
          <a:xfrm flipH="1">
            <a:off x="3779912" y="1701384"/>
            <a:ext cx="1908212" cy="366877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45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4303925" y="100220"/>
            <a:ext cx="4836270" cy="599322"/>
          </a:xfrm>
          <a:prstGeom prst="rect">
            <a:avLst/>
          </a:prstGeom>
          <a:pattFill prst="pct25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8" name="Picture 2" descr="C:\Users\FateevSA\Desktop\Рисунок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46"/>
            <a:ext cx="1547664" cy="41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Прямая соединительная линия 20"/>
          <p:cNvCxnSpPr/>
          <p:nvPr/>
        </p:nvCxnSpPr>
        <p:spPr>
          <a:xfrm>
            <a:off x="0" y="411510"/>
            <a:ext cx="1979712" cy="0"/>
          </a:xfrm>
          <a:prstGeom prst="line">
            <a:avLst/>
          </a:prstGeom>
          <a:ln w="57150">
            <a:solidFill>
              <a:srgbClr val="FF0000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Заголовок 1"/>
          <p:cNvSpPr txBox="1">
            <a:spLocks/>
          </p:cNvSpPr>
          <p:nvPr/>
        </p:nvSpPr>
        <p:spPr>
          <a:xfrm>
            <a:off x="4179912" y="-32167"/>
            <a:ext cx="5000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rgbClr val="C00000"/>
                </a:solidFill>
                <a:latin typeface="Calibri" panose="020F0502020204030204" pitchFamily="34" charset="0"/>
              </a:rPr>
              <a:t>Пополнение складских запасов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56544" y="555526"/>
            <a:ext cx="3576180" cy="7200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Подразделение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(требование-накладная)</a:t>
            </a:r>
            <a:endParaRPr lang="ru-RU" sz="24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50" name="Группа 49"/>
          <p:cNvGrpSpPr/>
          <p:nvPr/>
        </p:nvGrpSpPr>
        <p:grpSpPr>
          <a:xfrm>
            <a:off x="4860032" y="4587974"/>
            <a:ext cx="6368752" cy="560675"/>
            <a:chOff x="4860032" y="4587974"/>
            <a:chExt cx="6368752" cy="560675"/>
          </a:xfrm>
        </p:grpSpPr>
        <p:cxnSp>
          <p:nvCxnSpPr>
            <p:cNvPr id="51" name="Прямая соединительная линия 50"/>
            <p:cNvCxnSpPr/>
            <p:nvPr/>
          </p:nvCxnSpPr>
          <p:spPr>
            <a:xfrm>
              <a:off x="6676407" y="4597124"/>
              <a:ext cx="2463788" cy="0"/>
            </a:xfrm>
            <a:prstGeom prst="line">
              <a:avLst/>
            </a:prstGeom>
            <a:ln w="57150">
              <a:solidFill>
                <a:srgbClr val="FF0000"/>
              </a:solidFill>
            </a:ln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pic>
          <p:nvPicPr>
            <p:cNvPr id="52" name="Picture 2" descr="C:\Users\FateevSA\Desktop\Реклама\Наглядка\Листовки для ОННМК\Логотип.t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2240" y="4648198"/>
              <a:ext cx="298262" cy="299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Подзаголовок 2"/>
            <p:cNvSpPr txBox="1">
              <a:spLocks/>
            </p:cNvSpPr>
            <p:nvPr/>
          </p:nvSpPr>
          <p:spPr>
            <a:xfrm>
              <a:off x="4860032" y="4587974"/>
              <a:ext cx="6368752" cy="52119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800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Calibri Light" panose="020F0302020204030204" pitchFamily="34" charset="0"/>
                  <a:cs typeface="Arial" panose="020B0604020202020204" pitchFamily="34" charset="0"/>
                </a:rPr>
                <a:t>Пироговский Центр</a:t>
              </a:r>
              <a:endParaRPr lang="ru-RU" sz="1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6660232" y="4856261"/>
              <a:ext cx="2808312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b="1" dirty="0" smtClean="0">
                  <a:solidFill>
                    <a:schemeClr val="bg1">
                      <a:lumMod val="65000"/>
                    </a:schemeClr>
                  </a:solidFill>
                  <a:latin typeface="Calibri Light" panose="020F0302020204030204" pitchFamily="34" charset="0"/>
                </a:rPr>
                <a:t>Выбор, проверенный временем!</a:t>
              </a:r>
              <a:endParaRPr lang="ru-RU" sz="1300" b="1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</a:endParaRPr>
            </a:p>
          </p:txBody>
        </p:sp>
      </p:grpSp>
      <p:sp>
        <p:nvSpPr>
          <p:cNvPr id="33" name="Прямоугольник 32"/>
          <p:cNvSpPr/>
          <p:nvPr/>
        </p:nvSpPr>
        <p:spPr>
          <a:xfrm>
            <a:off x="611560" y="1300550"/>
            <a:ext cx="6480720" cy="839152"/>
          </a:xfrm>
          <a:prstGeom prst="rect">
            <a:avLst/>
          </a:prstGeom>
          <a:pattFill prst="dkDnDiag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</a:t>
            </a:r>
            <a:r>
              <a:rPr lang="ru-RU" altLang="ru-RU" sz="3600" b="1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ЛП, входящего в норматив</a:t>
            </a:r>
            <a:r>
              <a:rPr lang="ru-RU" altLang="ru-R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= НП</a:t>
            </a:r>
            <a:r>
              <a:rPr lang="ru-RU" altLang="ru-RU" sz="3600" b="1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10</a:t>
            </a:r>
            <a:r>
              <a:rPr lang="ru-RU" altLang="ru-R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- О</a:t>
            </a:r>
            <a:r>
              <a:rPr lang="ru-RU" altLang="ru-RU" sz="3600" b="1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</a:t>
            </a:r>
            <a:endParaRPr lang="ru-RU" altLang="ru-RU" sz="3600" baseline="-25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611560" y="3211155"/>
            <a:ext cx="7825968" cy="720080"/>
          </a:xfrm>
          <a:prstGeom prst="rect">
            <a:avLst/>
          </a:prstGeom>
          <a:pattFill prst="dkDnDiag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</a:t>
            </a:r>
            <a:r>
              <a:rPr lang="ru-RU" altLang="ru-RU" sz="3600" b="1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ЛП, не входящего в норматив</a:t>
            </a:r>
            <a:r>
              <a:rPr lang="ru-RU" altLang="ru-R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= </a:t>
            </a:r>
            <a:r>
              <a:rPr lang="ru-RU" altLang="ru-RU" sz="3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</a:t>
            </a:r>
            <a:r>
              <a:rPr lang="ru-RU" altLang="ru-RU" sz="3600" b="1" baseline="-25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назначенное</a:t>
            </a:r>
            <a:r>
              <a:rPr lang="ru-RU" altLang="ru-R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- О</a:t>
            </a:r>
            <a:r>
              <a:rPr lang="ru-RU" altLang="ru-RU" sz="3600" b="1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</a:t>
            </a:r>
            <a:endParaRPr lang="ru-RU" altLang="ru-RU" sz="3600" baseline="-25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079742" y="2168620"/>
            <a:ext cx="66983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– количество ЛП</a:t>
            </a:r>
          </a:p>
          <a:p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НП</a:t>
            </a:r>
            <a:r>
              <a:rPr lang="ru-RU" sz="2000" b="1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10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– 10-дневный норматив подразделения</a:t>
            </a:r>
          </a:p>
          <a:p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</a:t>
            </a:r>
            <a:r>
              <a:rPr lang="ru-RU" sz="2000" b="1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– остаток в подразделении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1079742" y="4028657"/>
            <a:ext cx="79567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</a:t>
            </a:r>
            <a:r>
              <a:rPr lang="ru-RU" sz="2000" b="1" baseline="-25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назначенное</a:t>
            </a:r>
            <a:r>
              <a:rPr lang="ru-RU" sz="2000" b="1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– количество ЛП, назначенное врачами подразделения</a:t>
            </a:r>
          </a:p>
        </p:txBody>
      </p:sp>
    </p:spTree>
    <p:extLst>
      <p:ext uri="{BB962C8B-B14F-4D97-AF65-F5344CB8AC3E}">
        <p14:creationId xmlns:p14="http://schemas.microsoft.com/office/powerpoint/2010/main" val="224616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FateevSA\Desktop\Внешняя информация\2019\Апрель\Конференция по ЛП\Требование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700236"/>
            <a:ext cx="6120680" cy="3904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4307730" y="123478"/>
            <a:ext cx="4836270" cy="576064"/>
          </a:xfrm>
          <a:prstGeom prst="rect">
            <a:avLst/>
          </a:prstGeom>
          <a:pattFill prst="pct25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8" name="Picture 2" descr="C:\Users\FateevSA\Desktop\Рисунок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46"/>
            <a:ext cx="1547664" cy="41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Прямая соединительная линия 20"/>
          <p:cNvCxnSpPr/>
          <p:nvPr/>
        </p:nvCxnSpPr>
        <p:spPr>
          <a:xfrm>
            <a:off x="0" y="411510"/>
            <a:ext cx="1979712" cy="0"/>
          </a:xfrm>
          <a:prstGeom prst="line">
            <a:avLst/>
          </a:prstGeom>
          <a:ln w="57150">
            <a:solidFill>
              <a:srgbClr val="FF0000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Заголовок 1"/>
          <p:cNvSpPr txBox="1">
            <a:spLocks/>
          </p:cNvSpPr>
          <p:nvPr/>
        </p:nvSpPr>
        <p:spPr>
          <a:xfrm>
            <a:off x="4225565" y="-92546"/>
            <a:ext cx="5000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Требование-накладная</a:t>
            </a:r>
            <a:endParaRPr lang="ru-RU" sz="24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32" name="Группа 31"/>
          <p:cNvGrpSpPr/>
          <p:nvPr/>
        </p:nvGrpSpPr>
        <p:grpSpPr>
          <a:xfrm>
            <a:off x="4860032" y="4587974"/>
            <a:ext cx="6368752" cy="560675"/>
            <a:chOff x="4860032" y="4587974"/>
            <a:chExt cx="6368752" cy="560675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>
              <a:off x="6676407" y="4597124"/>
              <a:ext cx="2463788" cy="0"/>
            </a:xfrm>
            <a:prstGeom prst="line">
              <a:avLst/>
            </a:prstGeom>
            <a:ln w="57150">
              <a:solidFill>
                <a:srgbClr val="FF0000"/>
              </a:solidFill>
            </a:ln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pic>
          <p:nvPicPr>
            <p:cNvPr id="34" name="Picture 2" descr="C:\Users\FateevSA\Desktop\Реклама\Наглядка\Листовки для ОННМК\Логотип.ti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2240" y="4648198"/>
              <a:ext cx="298262" cy="299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Подзаголовок 2"/>
            <p:cNvSpPr txBox="1">
              <a:spLocks/>
            </p:cNvSpPr>
            <p:nvPr/>
          </p:nvSpPr>
          <p:spPr>
            <a:xfrm>
              <a:off x="4860032" y="4587974"/>
              <a:ext cx="6368752" cy="52119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800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Calibri Light" panose="020F0302020204030204" pitchFamily="34" charset="0"/>
                  <a:cs typeface="Arial" panose="020B0604020202020204" pitchFamily="34" charset="0"/>
                </a:rPr>
                <a:t>Пироговский Центр</a:t>
              </a:r>
              <a:endParaRPr lang="ru-RU" sz="1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6660232" y="4856261"/>
              <a:ext cx="2808312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b="1" dirty="0" smtClean="0">
                  <a:solidFill>
                    <a:schemeClr val="bg1">
                      <a:lumMod val="65000"/>
                    </a:schemeClr>
                  </a:solidFill>
                  <a:latin typeface="Calibri Light" panose="020F0302020204030204" pitchFamily="34" charset="0"/>
                </a:rPr>
                <a:t>Выбор, проверенный временем!</a:t>
              </a:r>
              <a:endParaRPr lang="ru-RU" sz="1300" b="1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907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4307730" y="123478"/>
            <a:ext cx="4836270" cy="576064"/>
          </a:xfrm>
          <a:prstGeom prst="rect">
            <a:avLst/>
          </a:prstGeom>
          <a:pattFill prst="pct25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8" name="Picture 2" descr="C:\Users\FateevSA\Desktop\Рисунок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46"/>
            <a:ext cx="1547664" cy="41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Прямая соединительная линия 20"/>
          <p:cNvCxnSpPr/>
          <p:nvPr/>
        </p:nvCxnSpPr>
        <p:spPr>
          <a:xfrm>
            <a:off x="0" y="411510"/>
            <a:ext cx="1979712" cy="0"/>
          </a:xfrm>
          <a:prstGeom prst="line">
            <a:avLst/>
          </a:prstGeom>
          <a:ln w="57150">
            <a:solidFill>
              <a:srgbClr val="FF0000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Заголовок 1"/>
          <p:cNvSpPr txBox="1">
            <a:spLocks/>
          </p:cNvSpPr>
          <p:nvPr/>
        </p:nvSpPr>
        <p:spPr>
          <a:xfrm>
            <a:off x="4225565" y="-92546"/>
            <a:ext cx="5000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Требование-накладная</a:t>
            </a:r>
            <a:endParaRPr lang="ru-RU" sz="24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32" name="Группа 31"/>
          <p:cNvGrpSpPr/>
          <p:nvPr/>
        </p:nvGrpSpPr>
        <p:grpSpPr>
          <a:xfrm>
            <a:off x="4860032" y="4587974"/>
            <a:ext cx="6368752" cy="560675"/>
            <a:chOff x="4860032" y="4587974"/>
            <a:chExt cx="6368752" cy="560675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>
              <a:off x="6676407" y="4597124"/>
              <a:ext cx="2463788" cy="0"/>
            </a:xfrm>
            <a:prstGeom prst="line">
              <a:avLst/>
            </a:prstGeom>
            <a:ln w="57150">
              <a:solidFill>
                <a:srgbClr val="FF0000"/>
              </a:solidFill>
            </a:ln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pic>
          <p:nvPicPr>
            <p:cNvPr id="34" name="Picture 2" descr="C:\Users\FateevSA\Desktop\Реклама\Наглядка\Листовки для ОННМК\Логотип.t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2240" y="4648198"/>
              <a:ext cx="298262" cy="299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Подзаголовок 2"/>
            <p:cNvSpPr txBox="1">
              <a:spLocks/>
            </p:cNvSpPr>
            <p:nvPr/>
          </p:nvSpPr>
          <p:spPr>
            <a:xfrm>
              <a:off x="4860032" y="4587974"/>
              <a:ext cx="6368752" cy="52119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800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Calibri Light" panose="020F0302020204030204" pitchFamily="34" charset="0"/>
                  <a:cs typeface="Arial" panose="020B0604020202020204" pitchFamily="34" charset="0"/>
                </a:rPr>
                <a:t>Пироговский Центр</a:t>
              </a:r>
              <a:endParaRPr lang="ru-RU" sz="1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6660232" y="4856261"/>
              <a:ext cx="2808312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b="1" dirty="0" smtClean="0">
                  <a:solidFill>
                    <a:schemeClr val="bg1">
                      <a:lumMod val="65000"/>
                    </a:schemeClr>
                  </a:solidFill>
                  <a:latin typeface="Calibri Light" panose="020F0302020204030204" pitchFamily="34" charset="0"/>
                </a:rPr>
                <a:t>Выбор, проверенный временем!</a:t>
              </a:r>
              <a:endParaRPr lang="ru-RU" sz="1300" b="1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</a:endParaRPr>
            </a:p>
          </p:txBody>
        </p:sp>
      </p:grpSp>
      <p:pic>
        <p:nvPicPr>
          <p:cNvPr id="4098" name="Picture 2" descr="C:\Users\FateevSA\Desktop\Внешняя информация\2019\Апрель\Конференция по ЛП\Список требований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48" y="729973"/>
            <a:ext cx="6971164" cy="380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51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4303925" y="100220"/>
            <a:ext cx="4836270" cy="599322"/>
          </a:xfrm>
          <a:prstGeom prst="rect">
            <a:avLst/>
          </a:prstGeom>
          <a:pattFill prst="pct25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8" name="Picture 2" descr="C:\Users\FateevSA\Desktop\Рисунок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46"/>
            <a:ext cx="1547664" cy="41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Прямая соединительная линия 20"/>
          <p:cNvCxnSpPr/>
          <p:nvPr/>
        </p:nvCxnSpPr>
        <p:spPr>
          <a:xfrm>
            <a:off x="0" y="411510"/>
            <a:ext cx="1979712" cy="0"/>
          </a:xfrm>
          <a:prstGeom prst="line">
            <a:avLst/>
          </a:prstGeom>
          <a:ln w="57150">
            <a:solidFill>
              <a:srgbClr val="FF0000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Заголовок 1"/>
          <p:cNvSpPr txBox="1">
            <a:spLocks/>
          </p:cNvSpPr>
          <p:nvPr/>
        </p:nvSpPr>
        <p:spPr>
          <a:xfrm>
            <a:off x="4211960" y="-32167"/>
            <a:ext cx="5000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rgbClr val="C00000"/>
                </a:solidFill>
                <a:latin typeface="Calibri" panose="020F0502020204030204" pitchFamily="34" charset="0"/>
              </a:rPr>
              <a:t>Пополнение складских запасов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56544" y="555526"/>
            <a:ext cx="3576180" cy="7200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Аптека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(требование на поставку)</a:t>
            </a:r>
            <a:endParaRPr lang="ru-RU" sz="24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50" name="Группа 49"/>
          <p:cNvGrpSpPr/>
          <p:nvPr/>
        </p:nvGrpSpPr>
        <p:grpSpPr>
          <a:xfrm>
            <a:off x="4860032" y="4587974"/>
            <a:ext cx="6368752" cy="560675"/>
            <a:chOff x="4860032" y="4587974"/>
            <a:chExt cx="6368752" cy="560675"/>
          </a:xfrm>
        </p:grpSpPr>
        <p:cxnSp>
          <p:nvCxnSpPr>
            <p:cNvPr id="51" name="Прямая соединительная линия 50"/>
            <p:cNvCxnSpPr/>
            <p:nvPr/>
          </p:nvCxnSpPr>
          <p:spPr>
            <a:xfrm>
              <a:off x="6676407" y="4597124"/>
              <a:ext cx="2463788" cy="0"/>
            </a:xfrm>
            <a:prstGeom prst="line">
              <a:avLst/>
            </a:prstGeom>
            <a:ln w="57150">
              <a:solidFill>
                <a:srgbClr val="FF0000"/>
              </a:solidFill>
            </a:ln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pic>
          <p:nvPicPr>
            <p:cNvPr id="52" name="Picture 2" descr="C:\Users\FateevSA\Desktop\Реклама\Наглядка\Листовки для ОННМК\Логотип.t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2240" y="4648198"/>
              <a:ext cx="298262" cy="299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Подзаголовок 2"/>
            <p:cNvSpPr txBox="1">
              <a:spLocks/>
            </p:cNvSpPr>
            <p:nvPr/>
          </p:nvSpPr>
          <p:spPr>
            <a:xfrm>
              <a:off x="4860032" y="4587974"/>
              <a:ext cx="6368752" cy="52119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800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Calibri Light" panose="020F0302020204030204" pitchFamily="34" charset="0"/>
                  <a:cs typeface="Arial" panose="020B0604020202020204" pitchFamily="34" charset="0"/>
                </a:rPr>
                <a:t>Пироговский Центр</a:t>
              </a:r>
              <a:endParaRPr lang="ru-RU" sz="1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6660232" y="4856261"/>
              <a:ext cx="2808312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b="1" dirty="0" smtClean="0">
                  <a:solidFill>
                    <a:schemeClr val="bg1">
                      <a:lumMod val="65000"/>
                    </a:schemeClr>
                  </a:solidFill>
                  <a:latin typeface="Calibri Light" panose="020F0302020204030204" pitchFamily="34" charset="0"/>
                </a:rPr>
                <a:t>Выбор, проверенный временем!</a:t>
              </a:r>
              <a:endParaRPr lang="ru-RU" sz="1300" b="1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</a:endParaRPr>
            </a:p>
          </p:txBody>
        </p:sp>
      </p:grpSp>
      <p:sp>
        <p:nvSpPr>
          <p:cNvPr id="33" name="Прямоугольник 32"/>
          <p:cNvSpPr/>
          <p:nvPr/>
        </p:nvSpPr>
        <p:spPr>
          <a:xfrm>
            <a:off x="156544" y="1431638"/>
            <a:ext cx="3576180" cy="839152"/>
          </a:xfrm>
          <a:prstGeom prst="rect">
            <a:avLst/>
          </a:prstGeom>
          <a:pattFill prst="dkDnDiag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 sz="3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</a:t>
            </a:r>
            <a:r>
              <a:rPr lang="ru-RU" altLang="ru-RU" sz="3600" b="1" baseline="-25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тп</a:t>
            </a:r>
            <a:r>
              <a:rPr lang="ru-RU" altLang="ru-R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= НА - </a:t>
            </a:r>
            <a:r>
              <a:rPr lang="ru-RU" altLang="ru-RU" sz="3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</a:t>
            </a:r>
            <a:r>
              <a:rPr lang="ru-RU" altLang="ru-RU" sz="3600" b="1" baseline="-25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а</a:t>
            </a:r>
            <a:endParaRPr lang="ru-RU" altLang="ru-RU" sz="3600" baseline="-25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733037" y="1343382"/>
            <a:ext cx="52314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</a:t>
            </a:r>
            <a:r>
              <a:rPr lang="ru-RU" sz="2000" b="1" baseline="-25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тп</a:t>
            </a:r>
            <a:r>
              <a:rPr lang="ru-RU" sz="2000" b="1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– количество ЛП в требовании на поставку</a:t>
            </a:r>
          </a:p>
          <a:p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НА</a:t>
            </a:r>
            <a:r>
              <a:rPr lang="ru-RU" sz="2000" b="1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норматив аптеки</a:t>
            </a:r>
          </a:p>
          <a:p>
            <a:r>
              <a:rPr lang="ru-RU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</a:t>
            </a:r>
            <a:r>
              <a:rPr lang="ru-RU" sz="2000" b="1" baseline="-25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</a:t>
            </a:r>
            <a:r>
              <a:rPr lang="ru-RU" sz="2000" b="1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остаток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 аптеке</a:t>
            </a:r>
            <a:endParaRPr lang="ru-RU" sz="2000" baseline="-25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56857" y="2715766"/>
            <a:ext cx="3576180" cy="7200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Отдел снабжения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(заявка на поставку)</a:t>
            </a:r>
            <a:endParaRPr lang="ru-RU" sz="24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56857" y="3579862"/>
            <a:ext cx="3576179" cy="839152"/>
          </a:xfrm>
          <a:prstGeom prst="rect">
            <a:avLst/>
          </a:prstGeom>
          <a:pattFill prst="dkDnDiag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 sz="3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</a:t>
            </a:r>
            <a:r>
              <a:rPr lang="ru-RU" altLang="ru-RU" sz="3600" b="1" baseline="-25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</a:t>
            </a:r>
            <a:r>
              <a:rPr lang="ru-RU" altLang="ru-R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altLang="ru-RU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= </a:t>
            </a:r>
            <a:r>
              <a:rPr lang="ru-RU" altLang="ru-RU" sz="3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</a:t>
            </a:r>
            <a:r>
              <a:rPr lang="ru-RU" altLang="ru-RU" sz="3600" b="1" baseline="-25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тп</a:t>
            </a:r>
            <a:r>
              <a:rPr lang="ru-RU" altLang="ru-RU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ru-RU" altLang="ru-RU" sz="3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</a:t>
            </a:r>
            <a:r>
              <a:rPr lang="ru-RU" altLang="ru-RU" sz="3600" b="1" baseline="-25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тп</a:t>
            </a:r>
            <a:r>
              <a:rPr lang="ru-RU" altLang="ru-RU" sz="3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≤О</a:t>
            </a:r>
            <a:r>
              <a:rPr lang="ru-RU" altLang="ru-RU" sz="3600" b="1" baseline="-25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</a:t>
            </a:r>
            <a:r>
              <a:rPr lang="ru-RU" altLang="ru-R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endParaRPr lang="ru-RU" altLang="ru-RU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733037" y="3572311"/>
            <a:ext cx="52254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</a:t>
            </a:r>
            <a:r>
              <a:rPr lang="ru-RU" sz="2000" b="1" baseline="-25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</a:t>
            </a:r>
            <a:r>
              <a:rPr lang="ru-RU" sz="2000" b="1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– количество ЛП в заявке на поставку</a:t>
            </a:r>
          </a:p>
          <a:p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</a:t>
            </a:r>
            <a:r>
              <a:rPr lang="ru-RU" sz="2000" b="1" baseline="-25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</a:t>
            </a:r>
            <a:r>
              <a:rPr lang="ru-RU" sz="2000" b="1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остаток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 контракту</a:t>
            </a:r>
            <a:endParaRPr lang="ru-RU" sz="2000" baseline="-25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H="1">
            <a:off x="173803" y="2499742"/>
            <a:ext cx="8963992" cy="9292"/>
          </a:xfrm>
          <a:prstGeom prst="line">
            <a:avLst/>
          </a:prstGeom>
          <a:ln w="57150">
            <a:solidFill>
              <a:schemeClr val="accent2">
                <a:lumMod val="20000"/>
                <a:lumOff val="80000"/>
              </a:schemeClr>
            </a:solidFill>
            <a:prstDash val="dash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745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FateevSA\Desktop\Внешняя информация\2019\Апрель\Конференция по ЛП\5_1 Требование на поставку для аптеки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33" y="728637"/>
            <a:ext cx="5772911" cy="384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4307730" y="123478"/>
            <a:ext cx="4836270" cy="576064"/>
          </a:xfrm>
          <a:prstGeom prst="rect">
            <a:avLst/>
          </a:prstGeom>
          <a:pattFill prst="pct25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8" name="Picture 2" descr="C:\Users\FateevSA\Desktop\Рисунок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46"/>
            <a:ext cx="1547664" cy="41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Прямая соединительная линия 20"/>
          <p:cNvCxnSpPr/>
          <p:nvPr/>
        </p:nvCxnSpPr>
        <p:spPr>
          <a:xfrm>
            <a:off x="0" y="411510"/>
            <a:ext cx="1979712" cy="0"/>
          </a:xfrm>
          <a:prstGeom prst="line">
            <a:avLst/>
          </a:prstGeom>
          <a:ln w="57150">
            <a:solidFill>
              <a:srgbClr val="FF0000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Заголовок 1"/>
          <p:cNvSpPr txBox="1">
            <a:spLocks/>
          </p:cNvSpPr>
          <p:nvPr/>
        </p:nvSpPr>
        <p:spPr>
          <a:xfrm>
            <a:off x="4225565" y="-92546"/>
            <a:ext cx="5000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Требование на поставку</a:t>
            </a:r>
            <a:endParaRPr lang="ru-RU" sz="28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32" name="Группа 31"/>
          <p:cNvGrpSpPr/>
          <p:nvPr/>
        </p:nvGrpSpPr>
        <p:grpSpPr>
          <a:xfrm>
            <a:off x="4860032" y="4587974"/>
            <a:ext cx="6368752" cy="560675"/>
            <a:chOff x="4860032" y="4587974"/>
            <a:chExt cx="6368752" cy="560675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>
              <a:off x="6676407" y="4597124"/>
              <a:ext cx="2463788" cy="0"/>
            </a:xfrm>
            <a:prstGeom prst="line">
              <a:avLst/>
            </a:prstGeom>
            <a:ln w="57150">
              <a:solidFill>
                <a:srgbClr val="FF0000"/>
              </a:solidFill>
            </a:ln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pic>
          <p:nvPicPr>
            <p:cNvPr id="34" name="Picture 2" descr="C:\Users\FateevSA\Desktop\Реклама\Наглядка\Листовки для ОННМК\Логотип.ti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2240" y="4648198"/>
              <a:ext cx="298262" cy="299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Подзаголовок 2"/>
            <p:cNvSpPr txBox="1">
              <a:spLocks/>
            </p:cNvSpPr>
            <p:nvPr/>
          </p:nvSpPr>
          <p:spPr>
            <a:xfrm>
              <a:off x="4860032" y="4587974"/>
              <a:ext cx="6368752" cy="52119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800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Calibri Light" panose="020F0302020204030204" pitchFamily="34" charset="0"/>
                  <a:cs typeface="Arial" panose="020B0604020202020204" pitchFamily="34" charset="0"/>
                </a:rPr>
                <a:t>Пироговский Центр</a:t>
              </a:r>
              <a:endParaRPr lang="ru-RU" sz="1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6660232" y="4856261"/>
              <a:ext cx="2808312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b="1" dirty="0" smtClean="0">
                  <a:solidFill>
                    <a:schemeClr val="bg1">
                      <a:lumMod val="65000"/>
                    </a:schemeClr>
                  </a:solidFill>
                  <a:latin typeface="Calibri Light" panose="020F0302020204030204" pitchFamily="34" charset="0"/>
                </a:rPr>
                <a:t>Выбор, проверенный временем!</a:t>
              </a:r>
              <a:endParaRPr lang="ru-RU" sz="1300" b="1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332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4307730" y="123478"/>
            <a:ext cx="4836270" cy="576064"/>
          </a:xfrm>
          <a:prstGeom prst="rect">
            <a:avLst/>
          </a:prstGeom>
          <a:pattFill prst="pct25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8" name="Picture 2" descr="C:\Users\FateevSA\Desktop\Рисунок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46"/>
            <a:ext cx="1547664" cy="41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Прямая соединительная линия 20"/>
          <p:cNvCxnSpPr/>
          <p:nvPr/>
        </p:nvCxnSpPr>
        <p:spPr>
          <a:xfrm>
            <a:off x="0" y="411510"/>
            <a:ext cx="1979712" cy="0"/>
          </a:xfrm>
          <a:prstGeom prst="line">
            <a:avLst/>
          </a:prstGeom>
          <a:ln w="57150">
            <a:solidFill>
              <a:srgbClr val="FF0000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Заголовок 1"/>
          <p:cNvSpPr txBox="1">
            <a:spLocks/>
          </p:cNvSpPr>
          <p:nvPr/>
        </p:nvSpPr>
        <p:spPr>
          <a:xfrm>
            <a:off x="4225565" y="-92546"/>
            <a:ext cx="5000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Заявка на поставку</a:t>
            </a:r>
            <a:endParaRPr lang="ru-RU" sz="28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32" name="Группа 31"/>
          <p:cNvGrpSpPr/>
          <p:nvPr/>
        </p:nvGrpSpPr>
        <p:grpSpPr>
          <a:xfrm>
            <a:off x="4860032" y="4587974"/>
            <a:ext cx="6368752" cy="560675"/>
            <a:chOff x="4860032" y="4587974"/>
            <a:chExt cx="6368752" cy="560675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>
              <a:off x="6676407" y="4597124"/>
              <a:ext cx="2463788" cy="0"/>
            </a:xfrm>
            <a:prstGeom prst="line">
              <a:avLst/>
            </a:prstGeom>
            <a:ln w="57150">
              <a:solidFill>
                <a:srgbClr val="FF0000"/>
              </a:solidFill>
            </a:ln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pic>
          <p:nvPicPr>
            <p:cNvPr id="34" name="Picture 2" descr="C:\Users\FateevSA\Desktop\Реклама\Наглядка\Листовки для ОННМК\Логотип.t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2240" y="4648198"/>
              <a:ext cx="298262" cy="299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Подзаголовок 2"/>
            <p:cNvSpPr txBox="1">
              <a:spLocks/>
            </p:cNvSpPr>
            <p:nvPr/>
          </p:nvSpPr>
          <p:spPr>
            <a:xfrm>
              <a:off x="4860032" y="4587974"/>
              <a:ext cx="6368752" cy="52119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800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Calibri Light" panose="020F0302020204030204" pitchFamily="34" charset="0"/>
                  <a:cs typeface="Arial" panose="020B0604020202020204" pitchFamily="34" charset="0"/>
                </a:rPr>
                <a:t>Пироговский Центр</a:t>
              </a:r>
              <a:endParaRPr lang="ru-RU" sz="1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6660232" y="4856261"/>
              <a:ext cx="2808312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b="1" dirty="0" smtClean="0">
                  <a:solidFill>
                    <a:schemeClr val="bg1">
                      <a:lumMod val="65000"/>
                    </a:schemeClr>
                  </a:solidFill>
                  <a:latin typeface="Calibri Light" panose="020F0302020204030204" pitchFamily="34" charset="0"/>
                </a:rPr>
                <a:t>Выбор, проверенный временем!</a:t>
              </a:r>
              <a:endParaRPr lang="ru-RU" sz="1300" b="1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</a:endParaRPr>
            </a:p>
          </p:txBody>
        </p:sp>
      </p:grpSp>
      <p:pic>
        <p:nvPicPr>
          <p:cNvPr id="7170" name="Picture 2" descr="C:\Users\FateevSA\Desktop\Внешняя информация\2019\Апрель\Конференция по ЛП\5_2 Заявка поставщику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82" y="867345"/>
            <a:ext cx="9009622" cy="336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51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Прямоугольник 59"/>
          <p:cNvSpPr/>
          <p:nvPr/>
        </p:nvSpPr>
        <p:spPr>
          <a:xfrm>
            <a:off x="4693936" y="1024581"/>
            <a:ext cx="4342559" cy="3537604"/>
          </a:xfrm>
          <a:prstGeom prst="rect">
            <a:avLst/>
          </a:prstGeom>
          <a:pattFill prst="dkDnDiag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pPr marL="177800" indent="-177800">
              <a:buFont typeface="Wingdings" panose="05000000000000000000" pitchFamily="2" charset="2"/>
              <a:buChar char="§"/>
            </a:pPr>
            <a:endParaRPr lang="ru-RU" altLang="ru-RU" sz="1400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grpSp>
        <p:nvGrpSpPr>
          <p:cNvPr id="62" name="Группа 61"/>
          <p:cNvGrpSpPr/>
          <p:nvPr/>
        </p:nvGrpSpPr>
        <p:grpSpPr>
          <a:xfrm>
            <a:off x="5426406" y="2449862"/>
            <a:ext cx="360040" cy="625944"/>
            <a:chOff x="5564088" y="2449862"/>
            <a:chExt cx="360040" cy="625944"/>
          </a:xfrm>
        </p:grpSpPr>
        <p:cxnSp>
          <p:nvCxnSpPr>
            <p:cNvPr id="77" name="Прямая со стрелкой 76"/>
            <p:cNvCxnSpPr/>
            <p:nvPr/>
          </p:nvCxnSpPr>
          <p:spPr>
            <a:xfrm>
              <a:off x="5744108" y="2449862"/>
              <a:ext cx="0" cy="625944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Умножение 31"/>
            <p:cNvSpPr/>
            <p:nvPr/>
          </p:nvSpPr>
          <p:spPr>
            <a:xfrm>
              <a:off x="5564088" y="2614395"/>
              <a:ext cx="360040" cy="317396"/>
            </a:xfrm>
            <a:prstGeom prst="mathMultiply">
              <a:avLst>
                <a:gd name="adj1" fmla="val 14517"/>
              </a:avLst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4303925" y="100220"/>
            <a:ext cx="4836270" cy="599322"/>
          </a:xfrm>
          <a:prstGeom prst="rect">
            <a:avLst/>
          </a:prstGeom>
          <a:pattFill prst="pct25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Варианты событий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18" name="Picture 2" descr="C:\Users\FateevSA\Desktop\Рисунок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46"/>
            <a:ext cx="1547664" cy="41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Прямая соединительная линия 20"/>
          <p:cNvCxnSpPr/>
          <p:nvPr/>
        </p:nvCxnSpPr>
        <p:spPr>
          <a:xfrm>
            <a:off x="0" y="411510"/>
            <a:ext cx="1979712" cy="0"/>
          </a:xfrm>
          <a:prstGeom prst="line">
            <a:avLst/>
          </a:prstGeom>
          <a:ln w="57150">
            <a:solidFill>
              <a:srgbClr val="FF0000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Заголовок 1"/>
          <p:cNvSpPr txBox="1">
            <a:spLocks/>
          </p:cNvSpPr>
          <p:nvPr/>
        </p:nvSpPr>
        <p:spPr>
          <a:xfrm>
            <a:off x="4179912" y="-20538"/>
            <a:ext cx="5000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808004" y="879064"/>
            <a:ext cx="1872208" cy="3385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Ситуация 3</a:t>
            </a:r>
            <a:endParaRPr lang="ru-RU" sz="1600" dirty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50" name="Группа 49"/>
          <p:cNvGrpSpPr/>
          <p:nvPr/>
        </p:nvGrpSpPr>
        <p:grpSpPr>
          <a:xfrm>
            <a:off x="4860032" y="4587974"/>
            <a:ext cx="6368752" cy="560675"/>
            <a:chOff x="4860032" y="4587974"/>
            <a:chExt cx="6368752" cy="560675"/>
          </a:xfrm>
        </p:grpSpPr>
        <p:cxnSp>
          <p:nvCxnSpPr>
            <p:cNvPr id="51" name="Прямая соединительная линия 50"/>
            <p:cNvCxnSpPr/>
            <p:nvPr/>
          </p:nvCxnSpPr>
          <p:spPr>
            <a:xfrm>
              <a:off x="6676407" y="4597124"/>
              <a:ext cx="2463788" cy="0"/>
            </a:xfrm>
            <a:prstGeom prst="line">
              <a:avLst/>
            </a:prstGeom>
            <a:ln w="57150">
              <a:solidFill>
                <a:srgbClr val="FF0000"/>
              </a:solidFill>
            </a:ln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pic>
          <p:nvPicPr>
            <p:cNvPr id="52" name="Picture 2" descr="C:\Users\FateevSA\Desktop\Реклама\Наглядка\Листовки для ОННМК\Логотип.t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2240" y="4648198"/>
              <a:ext cx="298262" cy="299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Подзаголовок 2"/>
            <p:cNvSpPr txBox="1">
              <a:spLocks/>
            </p:cNvSpPr>
            <p:nvPr/>
          </p:nvSpPr>
          <p:spPr>
            <a:xfrm>
              <a:off x="4860032" y="4587974"/>
              <a:ext cx="6368752" cy="52119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800" b="1" dirty="0" smtClean="0">
                  <a:solidFill>
                    <a:srgbClr val="4F81BD">
                      <a:lumMod val="60000"/>
                      <a:lumOff val="40000"/>
                    </a:srgbClr>
                  </a:solidFill>
                  <a:latin typeface="Calibri Light" panose="020F0302020204030204" pitchFamily="34" charset="0"/>
                  <a:cs typeface="Arial" panose="020B0604020202020204" pitchFamily="34" charset="0"/>
                </a:rPr>
                <a:t>Пироговский Центр</a:t>
              </a:r>
              <a:endParaRPr lang="ru-RU" sz="1800" b="1" dirty="0">
                <a:solidFill>
                  <a:srgbClr val="4F81BD">
                    <a:lumMod val="60000"/>
                    <a:lumOff val="40000"/>
                  </a:srgbClr>
                </a:solidFill>
                <a:latin typeface="Calibri Light" panose="020F03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6660232" y="4856261"/>
              <a:ext cx="2808312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b="1" dirty="0" smtClean="0">
                  <a:solidFill>
                    <a:prstClr val="white">
                      <a:lumMod val="65000"/>
                    </a:prstClr>
                  </a:solidFill>
                  <a:latin typeface="Calibri Light" panose="020F0302020204030204" pitchFamily="34" charset="0"/>
                </a:rPr>
                <a:t>Выбор, проверенный временем!</a:t>
              </a:r>
              <a:endParaRPr lang="ru-RU" sz="1300" b="1" dirty="0">
                <a:solidFill>
                  <a:prstClr val="white">
                    <a:lumMod val="65000"/>
                  </a:prstClr>
                </a:solidFill>
                <a:latin typeface="Calibri Light" panose="020F0302020204030204" pitchFamily="34" charset="0"/>
              </a:endParaRPr>
            </a:p>
          </p:txBody>
        </p:sp>
      </p:grpSp>
      <p:sp>
        <p:nvSpPr>
          <p:cNvPr id="45" name="Прямоугольник 44"/>
          <p:cNvSpPr/>
          <p:nvPr/>
        </p:nvSpPr>
        <p:spPr>
          <a:xfrm>
            <a:off x="7030502" y="879064"/>
            <a:ext cx="1872208" cy="3385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Ситуация 4</a:t>
            </a:r>
            <a:endParaRPr lang="ru-RU" sz="1600" dirty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flipV="1">
            <a:off x="4572000" y="1048341"/>
            <a:ext cx="0" cy="3513844"/>
          </a:xfrm>
          <a:prstGeom prst="line">
            <a:avLst/>
          </a:prstGeom>
          <a:ln w="57150">
            <a:solidFill>
              <a:schemeClr val="accent2">
                <a:lumMod val="20000"/>
                <a:lumOff val="80000"/>
              </a:schemeClr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8" name="Прямоугольник 47"/>
          <p:cNvSpPr/>
          <p:nvPr/>
        </p:nvSpPr>
        <p:spPr>
          <a:xfrm>
            <a:off x="85425" y="1024581"/>
            <a:ext cx="4342559" cy="3537604"/>
          </a:xfrm>
          <a:prstGeom prst="rect">
            <a:avLst/>
          </a:prstGeom>
          <a:pattFill prst="dkDnDiag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pPr marL="177800" indent="-177800">
              <a:buFont typeface="Wingdings" panose="05000000000000000000" pitchFamily="2" charset="2"/>
              <a:buChar char="§"/>
            </a:pPr>
            <a:endParaRPr lang="ru-RU" altLang="ru-RU" sz="1400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179512" y="843558"/>
            <a:ext cx="1872208" cy="3385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Ситуация 1</a:t>
            </a:r>
            <a:endParaRPr lang="ru-RU" sz="1600" dirty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2307704" y="843558"/>
            <a:ext cx="1872208" cy="3385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Ситуация 2</a:t>
            </a:r>
            <a:endParaRPr lang="ru-RU" sz="1600" dirty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FateevSA\Desktop\medical-pills-bottle-sign-icon-drugs-symbol-vector-3756610.jpg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3" t="15964" r="12171" b="22321"/>
          <a:stretch/>
        </p:blipFill>
        <p:spPr bwMode="auto">
          <a:xfrm>
            <a:off x="651482" y="3075806"/>
            <a:ext cx="928267" cy="81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FateevSA\Desktop\kisspng-computer-icons-contract-surety-download-icons-contract-png-5ab119b2165d51.4670501715215558900916.jpg"/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40" t="13553" r="29103" b="13995"/>
          <a:stretch/>
        </p:blipFill>
        <p:spPr bwMode="auto">
          <a:xfrm>
            <a:off x="726982" y="1491630"/>
            <a:ext cx="777268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3" descr="C:\Users\FateevSA\Desktop\kisspng-computer-icons-contract-surety-download-icons-contract-png-5ab119b2165d51.4670501715215558900916.jpg"/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40" t="13553" r="29103" b="13995"/>
          <a:stretch/>
        </p:blipFill>
        <p:spPr bwMode="auto">
          <a:xfrm>
            <a:off x="2307704" y="1491630"/>
            <a:ext cx="777268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3" descr="C:\Users\FateevSA\Desktop\kisspng-computer-icons-contract-surety-download-icons-contract-png-5ab119b2165d51.4670501715215558900916.jpg"/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40" t="13553" r="29103" b="13995"/>
          <a:stretch/>
        </p:blipFill>
        <p:spPr bwMode="auto">
          <a:xfrm>
            <a:off x="3402644" y="1491630"/>
            <a:ext cx="777268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C:\Users\FateevSA\Desktop\medical-pills-bottle-sign-icon-drugs-symbol-vector-3756610.jpg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3" t="15964" r="12171" b="22321"/>
          <a:stretch/>
        </p:blipFill>
        <p:spPr bwMode="auto">
          <a:xfrm>
            <a:off x="2824669" y="3075806"/>
            <a:ext cx="928267" cy="81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Прямая со стрелкой 10"/>
          <p:cNvCxnSpPr/>
          <p:nvPr/>
        </p:nvCxnSpPr>
        <p:spPr>
          <a:xfrm flipV="1">
            <a:off x="1259632" y="2406030"/>
            <a:ext cx="0" cy="669776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>
            <a:off x="989856" y="2406030"/>
            <a:ext cx="0" cy="704375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>
            <a:endCxn id="61" idx="0"/>
          </p:cNvCxnSpPr>
          <p:nvPr/>
        </p:nvCxnSpPr>
        <p:spPr>
          <a:xfrm>
            <a:off x="2672779" y="2388730"/>
            <a:ext cx="616024" cy="687076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 flipV="1">
            <a:off x="3596961" y="2406032"/>
            <a:ext cx="398975" cy="669774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 flipH="1" flipV="1">
            <a:off x="2443063" y="2406030"/>
            <a:ext cx="612800" cy="701774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 flipH="1">
            <a:off x="3402644" y="2406031"/>
            <a:ext cx="388634" cy="669776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5" y="4623025"/>
            <a:ext cx="368531" cy="324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Picture 3" descr="C:\Users\FateevSA\Desktop\kisspng-computer-icons-contract-surety-download-icons-contract-png-5ab119b2165d51.4670501715215558900916.jpg"/>
          <p:cNvPicPr>
            <a:picLocks noChangeAspect="1" noChangeArrowheads="1"/>
          </p:cNvPicPr>
          <p:nvPr/>
        </p:nvPicPr>
        <p:blipFill rotWithShape="1"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40" t="13553" r="29103" b="13995"/>
          <a:stretch/>
        </p:blipFill>
        <p:spPr bwMode="auto">
          <a:xfrm>
            <a:off x="2477556" y="4623025"/>
            <a:ext cx="271907" cy="31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Прямоугольник 70"/>
          <p:cNvSpPr/>
          <p:nvPr/>
        </p:nvSpPr>
        <p:spPr>
          <a:xfrm>
            <a:off x="444951" y="4600853"/>
            <a:ext cx="21185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- потребность в ЛП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2749464" y="4603408"/>
            <a:ext cx="392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- наличие контракта на поставку ЛП</a:t>
            </a:r>
          </a:p>
        </p:txBody>
      </p:sp>
      <p:pic>
        <p:nvPicPr>
          <p:cNvPr id="74" name="Picture 3" descr="C:\Users\FateevSA\Desktop\kisspng-computer-icons-contract-surety-download-icons-contract-png-5ab119b2165d51.4670501715215558900916.jpg"/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40" t="13553" r="29103" b="13995"/>
          <a:stretch/>
        </p:blipFill>
        <p:spPr bwMode="auto">
          <a:xfrm>
            <a:off x="5355474" y="1535462"/>
            <a:ext cx="777268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 descr="C:\Users\FateevSA\Desktop\medical-pills-bottle-sign-icon-drugs-symbol-vector-3756610.jpg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3" t="15964" r="12171" b="22321"/>
          <a:stretch/>
        </p:blipFill>
        <p:spPr bwMode="auto">
          <a:xfrm>
            <a:off x="5279974" y="3075807"/>
            <a:ext cx="928267" cy="81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C:\Users\FateevSA\Desktop\medical-pills-bottle-sign-icon-drugs-symbol-vector-3756610.jpg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3" t="15964" r="12171" b="22321"/>
          <a:stretch/>
        </p:blipFill>
        <p:spPr bwMode="auto">
          <a:xfrm>
            <a:off x="7580274" y="3075807"/>
            <a:ext cx="928267" cy="81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4" name="Группа 63"/>
          <p:cNvGrpSpPr/>
          <p:nvPr/>
        </p:nvGrpSpPr>
        <p:grpSpPr>
          <a:xfrm>
            <a:off x="7715272" y="2406030"/>
            <a:ext cx="360040" cy="669777"/>
            <a:chOff x="7864387" y="2406030"/>
            <a:chExt cx="360040" cy="669777"/>
          </a:xfrm>
        </p:grpSpPr>
        <p:sp>
          <p:nvSpPr>
            <p:cNvPr id="84" name="Умножение 83"/>
            <p:cNvSpPr/>
            <p:nvPr/>
          </p:nvSpPr>
          <p:spPr>
            <a:xfrm>
              <a:off x="7864387" y="2548883"/>
              <a:ext cx="360040" cy="317396"/>
            </a:xfrm>
            <a:prstGeom prst="mathMultiply">
              <a:avLst>
                <a:gd name="adj1" fmla="val 14517"/>
              </a:avLst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cxnSp>
          <p:nvCxnSpPr>
            <p:cNvPr id="85" name="Прямая со стрелкой 84"/>
            <p:cNvCxnSpPr>
              <a:endCxn id="83" idx="2"/>
            </p:cNvCxnSpPr>
            <p:nvPr/>
          </p:nvCxnSpPr>
          <p:spPr>
            <a:xfrm flipH="1" flipV="1">
              <a:off x="8044407" y="2406030"/>
              <a:ext cx="1" cy="669777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5" name="Прямая со стрелкой 64"/>
          <p:cNvCxnSpPr/>
          <p:nvPr/>
        </p:nvCxnSpPr>
        <p:spPr>
          <a:xfrm rot="5400000">
            <a:off x="7858942" y="2713832"/>
            <a:ext cx="714380" cy="158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rot="5400000" flipH="1" flipV="1">
            <a:off x="5607851" y="2750345"/>
            <a:ext cx="642942" cy="158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2824669" y="210517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1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3886188" y="20997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2</a:t>
            </a:r>
            <a:endParaRPr lang="ru-RU" b="1" dirty="0">
              <a:solidFill>
                <a:prstClr val="black"/>
              </a:solidFill>
            </a:endParaRPr>
          </a:p>
        </p:txBody>
      </p:sp>
      <p:pic>
        <p:nvPicPr>
          <p:cNvPr id="1029" name="Picture 5" descr="C:\Users\FateevSA\Desktop\145904422_no_vote_delete_exit_entry512.pn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4" y="1354703"/>
            <a:ext cx="1217047" cy="1217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5" descr="C:\Users\FateevSA\Desktop\145904422_no_vote_delete_exit_entry512.png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82" y="2857501"/>
            <a:ext cx="1293689" cy="1293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3" descr="C:\Users\FateevSA\Desktop\kisspng-computer-icons-contract-surety-download-icons-contract-png-5ab119b2165d51.4670501715215558900916.jpg"/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40" t="13553" r="29103" b="13995"/>
          <a:stretch/>
        </p:blipFill>
        <p:spPr bwMode="auto">
          <a:xfrm>
            <a:off x="7655773" y="1491630"/>
            <a:ext cx="777268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12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трелка вниз 6"/>
          <p:cNvSpPr/>
          <p:nvPr/>
        </p:nvSpPr>
        <p:spPr>
          <a:xfrm>
            <a:off x="2195736" y="4155926"/>
            <a:ext cx="1728192" cy="228606"/>
          </a:xfrm>
          <a:prstGeom prst="downArrow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91876" y="519643"/>
            <a:ext cx="8412572" cy="3636283"/>
          </a:xfrm>
          <a:prstGeom prst="rect">
            <a:avLst/>
          </a:prstGeom>
          <a:pattFill prst="dkDnDiag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pPr marL="177800" indent="-177800">
              <a:buFont typeface="Wingdings" panose="05000000000000000000" pitchFamily="2" charset="2"/>
              <a:buChar char="§"/>
            </a:pPr>
            <a:endParaRPr lang="ru-RU" altLang="ru-RU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307730" y="123478"/>
            <a:ext cx="4836270" cy="576064"/>
          </a:xfrm>
          <a:prstGeom prst="rect">
            <a:avLst/>
          </a:prstGeom>
          <a:pattFill prst="pct25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8" name="Picture 2" descr="C:\Users\FateevSA\Desktop\Рисунок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46"/>
            <a:ext cx="1547664" cy="41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Прямая соединительная линия 20"/>
          <p:cNvCxnSpPr/>
          <p:nvPr/>
        </p:nvCxnSpPr>
        <p:spPr>
          <a:xfrm>
            <a:off x="0" y="411510"/>
            <a:ext cx="1979712" cy="0"/>
          </a:xfrm>
          <a:prstGeom prst="line">
            <a:avLst/>
          </a:prstGeom>
          <a:ln w="57150">
            <a:solidFill>
              <a:srgbClr val="FF0000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Заголовок 1"/>
          <p:cNvSpPr txBox="1">
            <a:spLocks/>
          </p:cNvSpPr>
          <p:nvPr/>
        </p:nvSpPr>
        <p:spPr>
          <a:xfrm>
            <a:off x="4231940" y="-20538"/>
            <a:ext cx="5000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Учетные и расчетные параметры</a:t>
            </a:r>
            <a:endParaRPr lang="ru-RU" sz="24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32" name="Группа 31"/>
          <p:cNvGrpSpPr/>
          <p:nvPr/>
        </p:nvGrpSpPr>
        <p:grpSpPr>
          <a:xfrm>
            <a:off x="4860032" y="4587974"/>
            <a:ext cx="6368752" cy="560675"/>
            <a:chOff x="4860032" y="4587974"/>
            <a:chExt cx="6368752" cy="560675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>
              <a:off x="6676407" y="4597124"/>
              <a:ext cx="2463788" cy="0"/>
            </a:xfrm>
            <a:prstGeom prst="line">
              <a:avLst/>
            </a:prstGeom>
            <a:ln w="57150">
              <a:solidFill>
                <a:srgbClr val="FF0000"/>
              </a:solidFill>
            </a:ln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pic>
          <p:nvPicPr>
            <p:cNvPr id="34" name="Picture 2" descr="C:\Users\FateevSA\Desktop\Реклама\Наглядка\Листовки для ОННМК\Логотип.t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2240" y="4648198"/>
              <a:ext cx="298262" cy="299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Подзаголовок 2"/>
            <p:cNvSpPr txBox="1">
              <a:spLocks/>
            </p:cNvSpPr>
            <p:nvPr/>
          </p:nvSpPr>
          <p:spPr>
            <a:xfrm>
              <a:off x="4860032" y="4587974"/>
              <a:ext cx="6368752" cy="52119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800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Calibri Light" panose="020F0302020204030204" pitchFamily="34" charset="0"/>
                  <a:cs typeface="Arial" panose="020B0604020202020204" pitchFamily="34" charset="0"/>
                </a:rPr>
                <a:t>Пироговский Центр</a:t>
              </a:r>
              <a:endParaRPr lang="ru-RU" sz="1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6660232" y="4856261"/>
              <a:ext cx="2808312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b="1" dirty="0" smtClean="0">
                  <a:solidFill>
                    <a:schemeClr val="bg1">
                      <a:lumMod val="65000"/>
                    </a:schemeClr>
                  </a:solidFill>
                  <a:latin typeface="Calibri Light" panose="020F0302020204030204" pitchFamily="34" charset="0"/>
                </a:rPr>
                <a:t>Выбор, проверенный временем!</a:t>
              </a:r>
              <a:endParaRPr lang="ru-RU" sz="1300" b="1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</a:endParaRPr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220667" y="788771"/>
            <a:ext cx="3024336" cy="3343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/>
              <a:t>Объем норматива </a:t>
            </a:r>
            <a:r>
              <a:rPr lang="ru-RU" sz="1600" b="1" dirty="0" smtClean="0"/>
              <a:t>аптеки (НА) </a:t>
            </a:r>
            <a:endParaRPr lang="ru-RU" sz="16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406693" y="785406"/>
            <a:ext cx="2448272" cy="3343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/>
              <a:t>Остаток в аптеке </a:t>
            </a:r>
            <a:r>
              <a:rPr lang="ru-RU" sz="1600" b="1" dirty="0" smtClean="0"/>
              <a:t>(</a:t>
            </a:r>
            <a:r>
              <a:rPr lang="ru-RU" sz="1600" b="1" dirty="0"/>
              <a:t>ОА) </a:t>
            </a:r>
            <a:endParaRPr lang="ru-RU" sz="16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20667" y="1259426"/>
            <a:ext cx="4680520" cy="33438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/>
              <a:t>Потребность в пополнении норматива аптеки (ПП)</a:t>
            </a:r>
            <a:endParaRPr lang="ru-RU" sz="16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06387" y="1635646"/>
                <a:ext cx="549862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ПП </m:t>
                      </m:r>
                      <m:r>
                        <a:rPr lang="ru-RU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=НА</m:t>
                      </m:r>
                      <m:r>
                        <a:rPr lang="ru-RU" b="1" i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ru-RU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–</m:t>
                      </m:r>
                      <m:r>
                        <a:rPr lang="ru-RU" b="1" i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ru-RU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ОА</m:t>
                      </m:r>
                      <m:r>
                        <m:rPr>
                          <m:nor/>
                        </m:rPr>
                        <a:rPr lang="ru-RU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m:t>, при этом если</m:t>
                      </m:r>
                      <m:r>
                        <a:rPr lang="ru-RU" b="0" i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ru-RU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НА –ОА&lt;0</m:t>
                      </m:r>
                      <m:r>
                        <m:rPr>
                          <m:nor/>
                        </m:rPr>
                        <a:rPr lang="ru-RU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m:t>, то ПП = 0</m:t>
                      </m:r>
                    </m:oMath>
                  </m:oMathPara>
                </a14:m>
                <a:endParaRPr lang="ru-RU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387" y="1635646"/>
                <a:ext cx="5498621" cy="369332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Прямоугольник 23"/>
          <p:cNvSpPr/>
          <p:nvPr/>
        </p:nvSpPr>
        <p:spPr>
          <a:xfrm>
            <a:off x="773833" y="4384532"/>
            <a:ext cx="4610294" cy="6383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Расчетная дата начала подготовки аукциона (РДА</a:t>
            </a:r>
            <a:r>
              <a:rPr lang="ru-RU" sz="2400" b="1" dirty="0" smtClean="0"/>
              <a:t>)</a:t>
            </a:r>
            <a:endParaRPr lang="ru-RU" sz="24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247699" y="2098224"/>
            <a:ext cx="2997303" cy="3343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/>
              <a:t>Остаток по контрактам </a:t>
            </a:r>
            <a:r>
              <a:rPr lang="ru-RU" sz="1600" b="1" dirty="0" smtClean="0"/>
              <a:t>(</a:t>
            </a:r>
            <a:r>
              <a:rPr lang="ru-RU" sz="1600" b="1" dirty="0"/>
              <a:t>ОК)</a:t>
            </a:r>
            <a:endParaRPr lang="ru-RU" sz="16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56506" y="2525397"/>
            <a:ext cx="3442868" cy="33438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/>
              <a:t>Объем Требования на поставку </a:t>
            </a:r>
            <a:r>
              <a:rPr lang="ru-RU" sz="1600" b="1" dirty="0"/>
              <a:t>(</a:t>
            </a:r>
            <a:r>
              <a:rPr lang="ru-RU" sz="1600" b="1" dirty="0"/>
              <a:t>ОТ)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247700" y="2922498"/>
                <a:ext cx="852779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</a:rPr>
                      <m:t>ОТ = ПП</m:t>
                    </m:r>
                  </m:oMath>
                </a14:m>
                <a:r>
                  <a:rPr lang="ru-RU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, при этом если </a:t>
                </a:r>
                <a14:m>
                  <m:oMath xmlns:m="http://schemas.openxmlformats.org/officeDocument/2006/math">
                    <m:r>
                      <a:rPr lang="ru-RU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</a:rPr>
                      <m:t>ПП &gt; 0</m:t>
                    </m:r>
                  </m:oMath>
                </a14:m>
                <a:r>
                  <a:rPr lang="ru-RU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и </a:t>
                </a:r>
                <a14:m>
                  <m:oMath xmlns:m="http://schemas.openxmlformats.org/officeDocument/2006/math">
                    <m:r>
                      <a:rPr lang="ru-RU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</a:rPr>
                      <m:t>ПП &gt; </m:t>
                    </m:r>
                    <m:sSub>
                      <m:sSubPr>
                        <m:ctrlPr>
                          <a:rPr lang="ru-RU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  <m:t>ОК</m:t>
                        </m:r>
                      </m:e>
                      <m:sub>
                        <m:r>
                          <a:rPr lang="ru-RU" i="1" baseline="-2500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  <m:t>С</m:t>
                        </m:r>
                      </m:sub>
                    </m:sSub>
                  </m:oMath>
                </a14:m>
                <a:r>
                  <a:rPr lang="ru-RU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, то </a:t>
                </a:r>
                <a14:m>
                  <m:oMath xmlns:m="http://schemas.openxmlformats.org/officeDocument/2006/math">
                    <m:r>
                      <a:rPr lang="ru-RU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</a:rPr>
                      <m:t>ОТ = </m:t>
                    </m:r>
                    <m:sSub>
                      <m:sSubPr>
                        <m:ctrlPr>
                          <a:rPr lang="ru-RU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  <m:t>ОК</m:t>
                        </m:r>
                      </m:e>
                      <m:sub>
                        <m:r>
                          <a:rPr lang="ru-RU" i="1" baseline="-2500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  <m:t>С    </m:t>
                        </m:r>
                      </m:sub>
                    </m:sSub>
                  </m:oMath>
                </a14:m>
                <a:endParaRPr lang="ru-RU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700" y="2922498"/>
                <a:ext cx="8527797" cy="369332"/>
              </a:xfrm>
              <a:prstGeom prst="rect">
                <a:avLst/>
              </a:prstGeom>
              <a:blipFill rotWithShape="1">
                <a:blip r:embed="rId7" cstate="print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Прямоугольник 27"/>
          <p:cNvSpPr/>
          <p:nvPr/>
        </p:nvSpPr>
        <p:spPr>
          <a:xfrm>
            <a:off x="247700" y="3291830"/>
            <a:ext cx="5457308" cy="2880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/>
              <a:t>Номера и даты окончания (ДОК) действующих контрактов</a:t>
            </a:r>
            <a:endParaRPr lang="ru-RU" sz="16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56506" y="3661162"/>
            <a:ext cx="5448502" cy="2787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/>
              <a:t>Даты исчерпания ЛП по контрактам</a:t>
            </a:r>
          </a:p>
        </p:txBody>
      </p:sp>
    </p:spTree>
    <p:extLst>
      <p:ext uri="{BB962C8B-B14F-4D97-AF65-F5344CB8AC3E}">
        <p14:creationId xmlns:p14="http://schemas.microsoft.com/office/powerpoint/2010/main" val="130484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4307730" y="123478"/>
            <a:ext cx="4836270" cy="576064"/>
          </a:xfrm>
          <a:prstGeom prst="rect">
            <a:avLst/>
          </a:prstGeom>
          <a:pattFill prst="pct25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8" name="Picture 2" descr="C:\Users\FateevSA\Desktop\Рисунок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46"/>
            <a:ext cx="1547664" cy="41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Прямая соединительная линия 20"/>
          <p:cNvCxnSpPr/>
          <p:nvPr/>
        </p:nvCxnSpPr>
        <p:spPr>
          <a:xfrm>
            <a:off x="0" y="411510"/>
            <a:ext cx="1979712" cy="0"/>
          </a:xfrm>
          <a:prstGeom prst="line">
            <a:avLst/>
          </a:prstGeom>
          <a:ln w="57150">
            <a:solidFill>
              <a:srgbClr val="FF0000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Заголовок 1"/>
          <p:cNvSpPr txBox="1">
            <a:spLocks/>
          </p:cNvSpPr>
          <p:nvPr/>
        </p:nvSpPr>
        <p:spPr>
          <a:xfrm>
            <a:off x="4307730" y="-92546"/>
            <a:ext cx="4918435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rgbClr val="C00000"/>
                </a:solidFill>
              </a:rPr>
              <a:t>Расчет даты исчерпания контрактов</a:t>
            </a:r>
            <a:endParaRPr lang="ru-RU" sz="2400" dirty="0">
              <a:solidFill>
                <a:srgbClr val="C00000"/>
              </a:solidFill>
            </a:endParaRPr>
          </a:p>
        </p:txBody>
      </p:sp>
      <p:grpSp>
        <p:nvGrpSpPr>
          <p:cNvPr id="32" name="Группа 31"/>
          <p:cNvGrpSpPr/>
          <p:nvPr/>
        </p:nvGrpSpPr>
        <p:grpSpPr>
          <a:xfrm>
            <a:off x="4860032" y="4587974"/>
            <a:ext cx="6368752" cy="560675"/>
            <a:chOff x="4860032" y="4587974"/>
            <a:chExt cx="6368752" cy="560675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>
              <a:off x="6676407" y="4597124"/>
              <a:ext cx="2463788" cy="0"/>
            </a:xfrm>
            <a:prstGeom prst="line">
              <a:avLst/>
            </a:prstGeom>
            <a:ln w="57150">
              <a:solidFill>
                <a:srgbClr val="FF0000"/>
              </a:solidFill>
            </a:ln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pic>
          <p:nvPicPr>
            <p:cNvPr id="34" name="Picture 2" descr="C:\Users\FateevSA\Desktop\Реклама\Наглядка\Листовки для ОННМК\Логотип.t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2240" y="4648198"/>
              <a:ext cx="298262" cy="299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Подзаголовок 2"/>
            <p:cNvSpPr txBox="1">
              <a:spLocks/>
            </p:cNvSpPr>
            <p:nvPr/>
          </p:nvSpPr>
          <p:spPr>
            <a:xfrm>
              <a:off x="4860032" y="4587974"/>
              <a:ext cx="6368752" cy="52119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800" b="1" dirty="0" smtClean="0">
                  <a:solidFill>
                    <a:srgbClr val="4F81BD">
                      <a:lumMod val="60000"/>
                      <a:lumOff val="40000"/>
                    </a:srgbClr>
                  </a:solidFill>
                  <a:latin typeface="Calibri Light" panose="020F0302020204030204" pitchFamily="34" charset="0"/>
                  <a:cs typeface="Arial" panose="020B0604020202020204" pitchFamily="34" charset="0"/>
                </a:rPr>
                <a:t>Пироговский Центр</a:t>
              </a:r>
              <a:endParaRPr lang="ru-RU" sz="1800" b="1" dirty="0">
                <a:solidFill>
                  <a:srgbClr val="4F81BD">
                    <a:lumMod val="60000"/>
                    <a:lumOff val="40000"/>
                  </a:srgbClr>
                </a:solidFill>
                <a:latin typeface="Calibri Light" panose="020F03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6660232" y="4856261"/>
              <a:ext cx="2808312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b="1" dirty="0" smtClean="0">
                  <a:solidFill>
                    <a:prstClr val="white">
                      <a:lumMod val="65000"/>
                    </a:prstClr>
                  </a:solidFill>
                  <a:latin typeface="Calibri Light" panose="020F0302020204030204" pitchFamily="34" charset="0"/>
                </a:rPr>
                <a:t>Выбор, проверенный временем!</a:t>
              </a:r>
              <a:endParaRPr lang="ru-RU" sz="1300" b="1" dirty="0">
                <a:solidFill>
                  <a:prstClr val="white">
                    <a:lumMod val="65000"/>
                  </a:prstClr>
                </a:solidFill>
                <a:latin typeface="Calibri Light" panose="020F0302020204030204" pitchFamily="34" charset="0"/>
              </a:endParaRPr>
            </a:p>
          </p:txBody>
        </p:sp>
      </p:grp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93" t="34042" r="10087" b="25334"/>
          <a:stretch/>
        </p:blipFill>
        <p:spPr bwMode="auto">
          <a:xfrm>
            <a:off x="36119" y="1779298"/>
            <a:ext cx="3239737" cy="2378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3" t="40326" r="63535" b="20747"/>
          <a:stretch/>
        </p:blipFill>
        <p:spPr bwMode="auto">
          <a:xfrm>
            <a:off x="5940151" y="1260877"/>
            <a:ext cx="3200043" cy="3327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Прямая соединительная линия 14"/>
          <p:cNvCxnSpPr/>
          <p:nvPr/>
        </p:nvCxnSpPr>
        <p:spPr>
          <a:xfrm flipV="1">
            <a:off x="3320036" y="771550"/>
            <a:ext cx="0" cy="3816424"/>
          </a:xfrm>
          <a:prstGeom prst="line">
            <a:avLst/>
          </a:prstGeom>
          <a:ln w="57150">
            <a:solidFill>
              <a:schemeClr val="accent2">
                <a:lumMod val="20000"/>
                <a:lumOff val="80000"/>
              </a:schemeClr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5940152" y="771550"/>
            <a:ext cx="0" cy="3828208"/>
          </a:xfrm>
          <a:prstGeom prst="line">
            <a:avLst/>
          </a:prstGeom>
          <a:ln w="57150">
            <a:solidFill>
              <a:schemeClr val="accent2">
                <a:lumMod val="20000"/>
                <a:lumOff val="80000"/>
              </a:schemeClr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601" y="1820976"/>
            <a:ext cx="2359175" cy="2295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179512" y="699542"/>
            <a:ext cx="2808312" cy="5760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Выбор подходящего метода</a:t>
            </a:r>
            <a:endParaRPr lang="ru-RU" b="1" dirty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136017" y="699542"/>
            <a:ext cx="2808312" cy="5760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Расчет даты </a:t>
            </a:r>
            <a:r>
              <a:rPr lang="ru-RU" b="1" dirty="0">
                <a:solidFill>
                  <a:prstClr val="white"/>
                </a:solidFill>
                <a:cs typeface="Times New Roman" panose="02020603050405020304" pitchFamily="18" charset="0"/>
              </a:rPr>
              <a:t>исчерпания ЛП </a:t>
            </a:r>
            <a:r>
              <a:rPr lang="ru-RU" b="1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по нормативу аптеки</a:t>
            </a:r>
            <a:endParaRPr lang="ru-RU" b="1" dirty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491880" y="704900"/>
            <a:ext cx="2359175" cy="5760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Сравнение методов</a:t>
            </a:r>
            <a:endParaRPr lang="ru-RU" b="1" dirty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85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Прямая соединительная линия 41"/>
          <p:cNvCxnSpPr/>
          <p:nvPr/>
        </p:nvCxnSpPr>
        <p:spPr>
          <a:xfrm flipH="1">
            <a:off x="179512" y="1275606"/>
            <a:ext cx="8963992" cy="9292"/>
          </a:xfrm>
          <a:prstGeom prst="line">
            <a:avLst/>
          </a:prstGeom>
          <a:ln w="57150">
            <a:solidFill>
              <a:schemeClr val="accent2">
                <a:lumMod val="20000"/>
                <a:lumOff val="80000"/>
              </a:schemeClr>
            </a:solidFill>
            <a:prstDash val="dash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4303925" y="100220"/>
            <a:ext cx="4836270" cy="599322"/>
          </a:xfrm>
          <a:prstGeom prst="rect">
            <a:avLst/>
          </a:prstGeom>
          <a:pattFill prst="pct25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8" name="Picture 2" descr="C:\Users\FateevSA\Desktop\Рисунок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46"/>
            <a:ext cx="1547664" cy="41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Прямая соединительная линия 20"/>
          <p:cNvCxnSpPr/>
          <p:nvPr/>
        </p:nvCxnSpPr>
        <p:spPr>
          <a:xfrm>
            <a:off x="0" y="411510"/>
            <a:ext cx="1979712" cy="0"/>
          </a:xfrm>
          <a:prstGeom prst="line">
            <a:avLst/>
          </a:prstGeom>
          <a:ln w="57150">
            <a:solidFill>
              <a:srgbClr val="FF0000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Заголовок 1"/>
          <p:cNvSpPr txBox="1">
            <a:spLocks/>
          </p:cNvSpPr>
          <p:nvPr/>
        </p:nvSpPr>
        <p:spPr>
          <a:xfrm>
            <a:off x="4179912" y="-20538"/>
            <a:ext cx="5000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+mn-cs"/>
              </a:rPr>
              <a:t>Элементы устойчивости</a:t>
            </a:r>
            <a:endParaRPr lang="ru-RU" sz="2800" dirty="0">
              <a:solidFill>
                <a:srgbClr val="C00000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16200000">
            <a:off x="13653" y="1483126"/>
            <a:ext cx="846474" cy="6312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Центр</a:t>
            </a:r>
            <a:endParaRPr lang="ru-RU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flipH="1">
            <a:off x="179512" y="3498562"/>
            <a:ext cx="8963992" cy="9292"/>
          </a:xfrm>
          <a:prstGeom prst="line">
            <a:avLst/>
          </a:prstGeom>
          <a:ln w="57150">
            <a:solidFill>
              <a:schemeClr val="accent2">
                <a:lumMod val="20000"/>
                <a:lumOff val="80000"/>
              </a:schemeClr>
            </a:solidFill>
            <a:prstDash val="dash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6706602" y="843558"/>
            <a:ext cx="1856489" cy="3385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Снабжение</a:t>
            </a: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 flipH="1">
            <a:off x="179512" y="2346434"/>
            <a:ext cx="8963992" cy="9292"/>
          </a:xfrm>
          <a:prstGeom prst="line">
            <a:avLst/>
          </a:prstGeom>
          <a:ln w="57150">
            <a:solidFill>
              <a:schemeClr val="accent2">
                <a:lumMod val="20000"/>
                <a:lumOff val="80000"/>
              </a:schemeClr>
            </a:solidFill>
            <a:prstDash val="dash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1779453" y="843558"/>
            <a:ext cx="904573" cy="3385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Учет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3939408" y="843558"/>
            <a:ext cx="1872208" cy="3385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Прогнозирование</a:t>
            </a:r>
          </a:p>
        </p:txBody>
      </p:sp>
      <p:grpSp>
        <p:nvGrpSpPr>
          <p:cNvPr id="50" name="Группа 49"/>
          <p:cNvGrpSpPr/>
          <p:nvPr/>
        </p:nvGrpSpPr>
        <p:grpSpPr>
          <a:xfrm>
            <a:off x="4860032" y="4587974"/>
            <a:ext cx="6368752" cy="560675"/>
            <a:chOff x="4860032" y="4587974"/>
            <a:chExt cx="6368752" cy="560675"/>
          </a:xfrm>
        </p:grpSpPr>
        <p:cxnSp>
          <p:nvCxnSpPr>
            <p:cNvPr id="51" name="Прямая соединительная линия 50"/>
            <p:cNvCxnSpPr/>
            <p:nvPr/>
          </p:nvCxnSpPr>
          <p:spPr>
            <a:xfrm>
              <a:off x="6676407" y="4597124"/>
              <a:ext cx="2463788" cy="0"/>
            </a:xfrm>
            <a:prstGeom prst="line">
              <a:avLst/>
            </a:prstGeom>
            <a:ln w="57150">
              <a:solidFill>
                <a:srgbClr val="FF0000"/>
              </a:solidFill>
            </a:ln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pic>
          <p:nvPicPr>
            <p:cNvPr id="52" name="Picture 2" descr="C:\Users\FateevSA\Desktop\Реклама\Наглядка\Листовки для ОННМК\Логотип.t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2240" y="4648198"/>
              <a:ext cx="298262" cy="299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Подзаголовок 2"/>
            <p:cNvSpPr txBox="1">
              <a:spLocks/>
            </p:cNvSpPr>
            <p:nvPr/>
          </p:nvSpPr>
          <p:spPr>
            <a:xfrm>
              <a:off x="4860032" y="4587974"/>
              <a:ext cx="6368752" cy="52119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800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Calibri Light" panose="020F0302020204030204" pitchFamily="34" charset="0"/>
                  <a:cs typeface="Arial" panose="020B0604020202020204" pitchFamily="34" charset="0"/>
                </a:rPr>
                <a:t>Пироговский Центр</a:t>
              </a:r>
              <a:endParaRPr lang="ru-RU" sz="1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6660232" y="4856261"/>
              <a:ext cx="2808312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b="1" dirty="0" smtClean="0">
                  <a:solidFill>
                    <a:schemeClr val="bg1">
                      <a:lumMod val="65000"/>
                    </a:schemeClr>
                  </a:solidFill>
                  <a:latin typeface="Calibri Light" panose="020F0302020204030204" pitchFamily="34" charset="0"/>
                </a:rPr>
                <a:t>Выбор, проверенный временем!</a:t>
              </a:r>
              <a:endParaRPr lang="ru-RU" sz="1300" b="1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</a:endParaRPr>
            </a:p>
          </p:txBody>
        </p:sp>
      </p:grpSp>
      <p:sp>
        <p:nvSpPr>
          <p:cNvPr id="55" name="Прямоугольник 54"/>
          <p:cNvSpPr/>
          <p:nvPr/>
        </p:nvSpPr>
        <p:spPr>
          <a:xfrm rot="16200000">
            <a:off x="-22353" y="2598503"/>
            <a:ext cx="918482" cy="6312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Аптека</a:t>
            </a:r>
            <a:endParaRPr lang="ru-RU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 rot="16200000">
            <a:off x="-201311" y="3939842"/>
            <a:ext cx="1276399" cy="6312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Отделение</a:t>
            </a:r>
            <a:endParaRPr lang="ru-RU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3693182" y="1344100"/>
            <a:ext cx="2364660" cy="954107"/>
          </a:xfrm>
          <a:prstGeom prst="rect">
            <a:avLst/>
          </a:prstGeom>
          <a:pattFill prst="dkDnDiag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pPr marL="177800" indent="-177800">
              <a:buFont typeface="Wingdings" panose="05000000000000000000" pitchFamily="2" charset="2"/>
              <a:buChar char="§"/>
            </a:pPr>
            <a:r>
              <a:rPr lang="ru-RU" alt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Формуляр</a:t>
            </a:r>
          </a:p>
          <a:p>
            <a:pPr marL="177800" indent="-177800">
              <a:buFont typeface="Wingdings" panose="05000000000000000000" pitchFamily="2" charset="2"/>
              <a:buChar char="§"/>
            </a:pPr>
            <a:r>
              <a:rPr lang="ru-RU" alt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План закупок, ПГРЗ</a:t>
            </a:r>
          </a:p>
          <a:p>
            <a:pPr marL="177800" indent="-177800">
              <a:buFont typeface="Wingdings" panose="05000000000000000000" pitchFamily="2" charset="2"/>
              <a:buChar char="§"/>
            </a:pPr>
            <a:r>
              <a:rPr lang="ru-RU" alt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План-график заключения контрактов</a:t>
            </a:r>
            <a:endParaRPr lang="ru-RU" altLang="ru-RU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4" name="Прямая соединительная линия 3"/>
          <p:cNvCxnSpPr>
            <a:stCxn id="41" idx="3"/>
            <a:endCxn id="43" idx="1"/>
          </p:cNvCxnSpPr>
          <p:nvPr/>
        </p:nvCxnSpPr>
        <p:spPr>
          <a:xfrm>
            <a:off x="2684026" y="1012835"/>
            <a:ext cx="1255382" cy="0"/>
          </a:xfrm>
          <a:prstGeom prst="line">
            <a:avLst/>
          </a:prstGeom>
          <a:ln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>
            <a:stCxn id="43" idx="3"/>
            <a:endCxn id="5" idx="1"/>
          </p:cNvCxnSpPr>
          <p:nvPr/>
        </p:nvCxnSpPr>
        <p:spPr>
          <a:xfrm>
            <a:off x="5811616" y="1012835"/>
            <a:ext cx="894986" cy="0"/>
          </a:xfrm>
          <a:prstGeom prst="line">
            <a:avLst/>
          </a:prstGeom>
          <a:ln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>
            <a:stCxn id="15" idx="1"/>
            <a:endCxn id="55" idx="3"/>
          </p:cNvCxnSpPr>
          <p:nvPr/>
        </p:nvCxnSpPr>
        <p:spPr>
          <a:xfrm flipH="1">
            <a:off x="436888" y="2222000"/>
            <a:ext cx="2" cy="232899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>
            <a:stCxn id="55" idx="1"/>
            <a:endCxn id="56" idx="3"/>
          </p:cNvCxnSpPr>
          <p:nvPr/>
        </p:nvCxnSpPr>
        <p:spPr>
          <a:xfrm>
            <a:off x="436888" y="3373381"/>
            <a:ext cx="0" cy="243899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1349486" y="1380669"/>
            <a:ext cx="1764504" cy="836185"/>
          </a:xfrm>
          <a:prstGeom prst="rect">
            <a:avLst/>
          </a:prstGeom>
          <a:pattFill prst="dkDnDiag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Движение по </a:t>
            </a:r>
            <a:r>
              <a:rPr lang="ru-RU" alt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контракту</a:t>
            </a:r>
            <a:endParaRPr lang="ru-RU" alt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349486" y="2484270"/>
            <a:ext cx="1764504" cy="836185"/>
          </a:xfrm>
          <a:prstGeom prst="rect">
            <a:avLst/>
          </a:prstGeom>
          <a:pattFill prst="dkDnDiag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Движение по складу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1349486" y="3649201"/>
            <a:ext cx="1764504" cy="836185"/>
          </a:xfrm>
          <a:prstGeom prst="rect">
            <a:avLst/>
          </a:prstGeom>
          <a:pattFill prst="dkDnDiag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alt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Назначение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alt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Выполнение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alt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Списание</a:t>
            </a:r>
            <a:endParaRPr lang="ru-RU" alt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977780" y="2496047"/>
            <a:ext cx="1764504" cy="836185"/>
          </a:xfrm>
          <a:prstGeom prst="rect">
            <a:avLst/>
          </a:prstGeom>
          <a:pattFill prst="dkDnDiag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Норматив аптеки</a:t>
            </a:r>
            <a:endParaRPr lang="ru-RU" alt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993260" y="3649201"/>
            <a:ext cx="1764504" cy="836185"/>
          </a:xfrm>
          <a:prstGeom prst="rect">
            <a:avLst/>
          </a:prstGeom>
          <a:pattFill prst="dkDnDiag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Норматив подразделения</a:t>
            </a:r>
            <a:endParaRPr lang="ru-RU" alt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752591" y="1406574"/>
            <a:ext cx="1764504" cy="836185"/>
          </a:xfrm>
          <a:prstGeom prst="rect">
            <a:avLst/>
          </a:prstGeom>
          <a:pattFill prst="dkDnDiag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Контракт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6752594" y="2454899"/>
            <a:ext cx="1764504" cy="836185"/>
          </a:xfrm>
          <a:prstGeom prst="rect">
            <a:avLst/>
          </a:prstGeom>
          <a:pattFill prst="dkDnDiag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Складской </a:t>
            </a:r>
            <a:r>
              <a:rPr lang="ru-RU" alt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запас</a:t>
            </a:r>
            <a:endParaRPr lang="ru-RU" alt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752591" y="3649201"/>
            <a:ext cx="1764504" cy="836185"/>
          </a:xfrm>
          <a:prstGeom prst="rect">
            <a:avLst/>
          </a:prstGeom>
          <a:pattFill prst="dkDnDiag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10-дневный запас</a:t>
            </a:r>
            <a:endParaRPr lang="ru-RU" alt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89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100" y="3141975"/>
            <a:ext cx="2034247" cy="122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358" y="3187469"/>
            <a:ext cx="1958424" cy="1175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912" y="2144482"/>
            <a:ext cx="1958425" cy="1172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833" y="2105846"/>
            <a:ext cx="2008098" cy="1204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167" y="1050605"/>
            <a:ext cx="1967304" cy="1180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905" y="1069706"/>
            <a:ext cx="1949331" cy="1169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3" descr="C:\Users\FateevSA\Desktop\kisspng-computer-icons-contract-surety-download-icons-contract-png-5ab119b2165d51.4670501715215558900916.jpg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40" t="13553" r="29103" b="13995"/>
          <a:stretch/>
        </p:blipFill>
        <p:spPr bwMode="auto">
          <a:xfrm>
            <a:off x="2922642" y="718144"/>
            <a:ext cx="327425" cy="385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4307730" y="123478"/>
            <a:ext cx="4836270" cy="576064"/>
          </a:xfrm>
          <a:prstGeom prst="rect">
            <a:avLst/>
          </a:prstGeom>
          <a:pattFill prst="pct25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8" name="Picture 2" descr="C:\Users\FateevSA\Desktop\Рисунок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46"/>
            <a:ext cx="1547664" cy="41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Прямая соединительная линия 20"/>
          <p:cNvCxnSpPr/>
          <p:nvPr/>
        </p:nvCxnSpPr>
        <p:spPr>
          <a:xfrm>
            <a:off x="0" y="411510"/>
            <a:ext cx="1979712" cy="0"/>
          </a:xfrm>
          <a:prstGeom prst="line">
            <a:avLst/>
          </a:prstGeom>
          <a:ln w="57150">
            <a:solidFill>
              <a:srgbClr val="FF0000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Заголовок 1"/>
          <p:cNvSpPr txBox="1">
            <a:spLocks/>
          </p:cNvSpPr>
          <p:nvPr/>
        </p:nvSpPr>
        <p:spPr>
          <a:xfrm>
            <a:off x="4307730" y="-92546"/>
            <a:ext cx="4918435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rgbClr val="C00000"/>
                </a:solidFill>
              </a:rPr>
              <a:t>Приоритетность контрактов</a:t>
            </a:r>
            <a:endParaRPr lang="ru-RU" sz="2400" dirty="0">
              <a:solidFill>
                <a:srgbClr val="C00000"/>
              </a:solidFill>
            </a:endParaRPr>
          </a:p>
        </p:txBody>
      </p:sp>
      <p:grpSp>
        <p:nvGrpSpPr>
          <p:cNvPr id="32" name="Группа 31"/>
          <p:cNvGrpSpPr/>
          <p:nvPr/>
        </p:nvGrpSpPr>
        <p:grpSpPr>
          <a:xfrm>
            <a:off x="4860032" y="4587974"/>
            <a:ext cx="6368752" cy="560675"/>
            <a:chOff x="4860032" y="4587974"/>
            <a:chExt cx="6368752" cy="560675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>
              <a:off x="6676407" y="4597124"/>
              <a:ext cx="2463788" cy="0"/>
            </a:xfrm>
            <a:prstGeom prst="line">
              <a:avLst/>
            </a:prstGeom>
            <a:ln w="57150">
              <a:solidFill>
                <a:srgbClr val="FF0000"/>
              </a:solidFill>
            </a:ln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pic>
          <p:nvPicPr>
            <p:cNvPr id="34" name="Picture 2" descr="C:\Users\FateevSA\Desktop\Реклама\Наглядка\Листовки для ОННМК\Логотип.tif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2240" y="4648198"/>
              <a:ext cx="298262" cy="299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Подзаголовок 2"/>
            <p:cNvSpPr txBox="1">
              <a:spLocks/>
            </p:cNvSpPr>
            <p:nvPr/>
          </p:nvSpPr>
          <p:spPr>
            <a:xfrm>
              <a:off x="4860032" y="4587974"/>
              <a:ext cx="6368752" cy="52119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800" b="1" dirty="0" smtClean="0">
                  <a:solidFill>
                    <a:srgbClr val="4F81BD">
                      <a:lumMod val="60000"/>
                      <a:lumOff val="40000"/>
                    </a:srgbClr>
                  </a:solidFill>
                  <a:latin typeface="Calibri Light" panose="020F0302020204030204" pitchFamily="34" charset="0"/>
                  <a:cs typeface="Arial" panose="020B0604020202020204" pitchFamily="34" charset="0"/>
                </a:rPr>
                <a:t>Пироговский Центр</a:t>
              </a:r>
              <a:endParaRPr lang="ru-RU" sz="1800" b="1" dirty="0">
                <a:solidFill>
                  <a:srgbClr val="4F81BD">
                    <a:lumMod val="60000"/>
                    <a:lumOff val="40000"/>
                  </a:srgbClr>
                </a:solidFill>
                <a:latin typeface="Calibri Light" panose="020F03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6660232" y="4856261"/>
              <a:ext cx="2808312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b="1" dirty="0" smtClean="0">
                  <a:solidFill>
                    <a:prstClr val="white">
                      <a:lumMod val="65000"/>
                    </a:prstClr>
                  </a:solidFill>
                  <a:latin typeface="Calibri Light" panose="020F0302020204030204" pitchFamily="34" charset="0"/>
                </a:rPr>
                <a:t>Выбор, проверенный временем!</a:t>
              </a:r>
              <a:endParaRPr lang="ru-RU" sz="1300" b="1" dirty="0">
                <a:solidFill>
                  <a:prstClr val="white">
                    <a:lumMod val="65000"/>
                  </a:prstClr>
                </a:solidFill>
                <a:latin typeface="Calibri Light" panose="020F0302020204030204" pitchFamily="34" charset="0"/>
              </a:endParaRPr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233773" y="2479461"/>
            <a:ext cx="1080120" cy="6683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Вариант </a:t>
            </a:r>
            <a:r>
              <a:rPr lang="en-US" sz="1600" b="1" dirty="0">
                <a:solidFill>
                  <a:prstClr val="white"/>
                </a:solidFill>
                <a:cs typeface="Times New Roman" panose="02020603050405020304" pitchFamily="18" charset="0"/>
              </a:rPr>
              <a:t>2</a:t>
            </a:r>
            <a:endParaRPr lang="ru-RU" sz="1600" b="1" dirty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pic>
        <p:nvPicPr>
          <p:cNvPr id="27" name="Picture 3" descr="C:\Users\FateevSA\Desktop\kisspng-computer-icons-contract-surety-download-icons-contract-png-5ab119b2165d51.4670501715215558900916.jpg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40" t="13553" r="29103" b="13995"/>
          <a:stretch/>
        </p:blipFill>
        <p:spPr bwMode="auto">
          <a:xfrm>
            <a:off x="5914413" y="771550"/>
            <a:ext cx="327425" cy="385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233773" y="1419622"/>
            <a:ext cx="1080120" cy="5760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Вариант </a:t>
            </a:r>
            <a:r>
              <a:rPr lang="en-US" sz="1600" b="1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1</a:t>
            </a:r>
            <a:endParaRPr lang="ru-RU" sz="1600" b="1" dirty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33773" y="3579862"/>
            <a:ext cx="1080120" cy="5760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Вариант </a:t>
            </a:r>
            <a:r>
              <a:rPr lang="en-US" sz="1600" b="1" dirty="0">
                <a:solidFill>
                  <a:prstClr val="white"/>
                </a:solidFill>
                <a:cs typeface="Times New Roman" panose="02020603050405020304" pitchFamily="18" charset="0"/>
              </a:rPr>
              <a:t>3</a:t>
            </a:r>
            <a:endParaRPr lang="ru-RU" sz="1600" b="1" dirty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48381" y="73400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504D"/>
                </a:solidFill>
              </a:rPr>
              <a:t>1</a:t>
            </a: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940152" y="78741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504D"/>
                </a:solidFill>
              </a:rPr>
              <a:t>2</a:t>
            </a:r>
            <a:endParaRPr lang="ru-RU" dirty="0">
              <a:solidFill>
                <a:srgbClr val="C0504D"/>
              </a:solidFill>
            </a:endParaRPr>
          </a:p>
        </p:txBody>
      </p:sp>
      <p:pic>
        <p:nvPicPr>
          <p:cNvPr id="4103" name="Picture 7" descr="C:\Users\FateevSA\Desktop\checked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651" y="1238582"/>
            <a:ext cx="855300" cy="85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35511" y="263446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prstClr val="white"/>
                </a:solidFill>
              </a:rPr>
              <a:t>3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927282" y="253195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prstClr val="white"/>
                </a:solidFill>
              </a:rPr>
              <a:t>6</a:t>
            </a: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42" name="Picture 7" descr="C:\Users\FateevSA\Desktop\checked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898" y="2353773"/>
            <a:ext cx="855300" cy="85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2937068" y="36832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prstClr val="white"/>
                </a:solidFill>
              </a:rPr>
              <a:t>3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953485" y="37274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prstClr val="white"/>
                </a:solidFill>
              </a:rPr>
              <a:t>3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401545" y="3806339"/>
            <a:ext cx="6560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C0504D"/>
                </a:solidFill>
              </a:rPr>
              <a:t>01.02.20</a:t>
            </a:r>
            <a:endParaRPr lang="ru-RU" sz="1000" b="1" dirty="0">
              <a:solidFill>
                <a:srgbClr val="C0504D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374444" y="3774996"/>
            <a:ext cx="6560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C0504D"/>
                </a:solidFill>
              </a:rPr>
              <a:t>01.12.21</a:t>
            </a:r>
            <a:endParaRPr lang="ru-RU" sz="1000" b="1" dirty="0">
              <a:solidFill>
                <a:srgbClr val="C0504D"/>
              </a:solidFill>
            </a:endParaRPr>
          </a:p>
        </p:txBody>
      </p:sp>
      <p:pic>
        <p:nvPicPr>
          <p:cNvPr id="48" name="Picture 7" descr="C:\Users\FateevSA\Desktop\checked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224" y="3378689"/>
            <a:ext cx="855300" cy="85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Прямоугольник 34"/>
          <p:cNvSpPr/>
          <p:nvPr/>
        </p:nvSpPr>
        <p:spPr>
          <a:xfrm>
            <a:off x="214282" y="4357700"/>
            <a:ext cx="52565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КИ </a:t>
            </a:r>
            <a:r>
              <a:rPr lang="ru-RU" sz="1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– коэффициент скорости исчерпания</a:t>
            </a:r>
          </a:p>
          <a:p>
            <a:r>
              <a:rPr lang="ru-RU" sz="1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ДИН </a:t>
            </a:r>
            <a:r>
              <a:rPr lang="ru-RU" sz="1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– </a:t>
            </a:r>
            <a:r>
              <a:rPr lang="ru-RU" sz="1400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Times New Roman" panose="02020603050405020304" pitchFamily="18" charset="0"/>
              </a:rPr>
              <a:t>дата исчерпания ЛП по нормативу аптеки</a:t>
            </a:r>
            <a:endParaRPr lang="ru-RU" sz="14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61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4303925" y="100220"/>
            <a:ext cx="4836270" cy="599322"/>
          </a:xfrm>
          <a:prstGeom prst="rect">
            <a:avLst/>
          </a:prstGeom>
          <a:pattFill prst="pct25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8" name="Picture 2" descr="C:\Users\FateevSA\Desktop\Рисунок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46"/>
            <a:ext cx="1547664" cy="41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Прямая соединительная линия 20"/>
          <p:cNvCxnSpPr/>
          <p:nvPr/>
        </p:nvCxnSpPr>
        <p:spPr>
          <a:xfrm>
            <a:off x="0" y="411510"/>
            <a:ext cx="1979712" cy="0"/>
          </a:xfrm>
          <a:prstGeom prst="line">
            <a:avLst/>
          </a:prstGeom>
          <a:ln w="57150">
            <a:solidFill>
              <a:srgbClr val="FF0000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Заголовок 1"/>
          <p:cNvSpPr txBox="1">
            <a:spLocks/>
          </p:cNvSpPr>
          <p:nvPr/>
        </p:nvSpPr>
        <p:spPr>
          <a:xfrm>
            <a:off x="4179912" y="-32167"/>
            <a:ext cx="5000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rgbClr val="C00000"/>
                </a:solidFill>
              </a:rPr>
              <a:t>Расчетные даты закупок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56544" y="771550"/>
            <a:ext cx="5987092" cy="4436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prstClr val="white"/>
                </a:solidFill>
                <a:cs typeface="Times New Roman" panose="02020603050405020304" pitchFamily="18" charset="0"/>
              </a:rPr>
              <a:t>Расчетная дата начала подготовки аукциона (РДА)</a:t>
            </a:r>
          </a:p>
        </p:txBody>
      </p:sp>
      <p:grpSp>
        <p:nvGrpSpPr>
          <p:cNvPr id="50" name="Группа 49"/>
          <p:cNvGrpSpPr/>
          <p:nvPr/>
        </p:nvGrpSpPr>
        <p:grpSpPr>
          <a:xfrm>
            <a:off x="4860032" y="4587974"/>
            <a:ext cx="6368752" cy="560675"/>
            <a:chOff x="4860032" y="4587974"/>
            <a:chExt cx="6368752" cy="560675"/>
          </a:xfrm>
        </p:grpSpPr>
        <p:cxnSp>
          <p:nvCxnSpPr>
            <p:cNvPr id="51" name="Прямая соединительная линия 50"/>
            <p:cNvCxnSpPr/>
            <p:nvPr/>
          </p:nvCxnSpPr>
          <p:spPr>
            <a:xfrm>
              <a:off x="6676407" y="4597124"/>
              <a:ext cx="2463788" cy="0"/>
            </a:xfrm>
            <a:prstGeom prst="line">
              <a:avLst/>
            </a:prstGeom>
            <a:ln w="57150">
              <a:solidFill>
                <a:srgbClr val="FF0000"/>
              </a:solidFill>
            </a:ln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pic>
          <p:nvPicPr>
            <p:cNvPr id="52" name="Picture 2" descr="C:\Users\FateevSA\Desktop\Реклама\Наглядка\Листовки для ОННМК\Логотип.t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2240" y="4648198"/>
              <a:ext cx="298262" cy="299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Подзаголовок 2"/>
            <p:cNvSpPr txBox="1">
              <a:spLocks/>
            </p:cNvSpPr>
            <p:nvPr/>
          </p:nvSpPr>
          <p:spPr>
            <a:xfrm>
              <a:off x="4860032" y="4587974"/>
              <a:ext cx="6368752" cy="52119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800" b="1" dirty="0" smtClean="0">
                  <a:solidFill>
                    <a:srgbClr val="4F81BD">
                      <a:lumMod val="60000"/>
                      <a:lumOff val="40000"/>
                    </a:srgbClr>
                  </a:solidFill>
                  <a:latin typeface="Calibri Light" panose="020F0302020204030204" pitchFamily="34" charset="0"/>
                  <a:cs typeface="Arial" panose="020B0604020202020204" pitchFamily="34" charset="0"/>
                </a:rPr>
                <a:t>Пироговский Центр</a:t>
              </a:r>
              <a:endParaRPr lang="ru-RU" sz="1800" b="1" dirty="0">
                <a:solidFill>
                  <a:srgbClr val="4F81BD">
                    <a:lumMod val="60000"/>
                    <a:lumOff val="40000"/>
                  </a:srgbClr>
                </a:solidFill>
                <a:latin typeface="Calibri Light" panose="020F03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6660232" y="4856261"/>
              <a:ext cx="2808312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b="1" dirty="0" smtClean="0">
                  <a:solidFill>
                    <a:prstClr val="white">
                      <a:lumMod val="65000"/>
                    </a:prstClr>
                  </a:solidFill>
                  <a:latin typeface="Calibri Light" panose="020F0302020204030204" pitchFamily="34" charset="0"/>
                </a:rPr>
                <a:t>Выбор, проверенный временем!</a:t>
              </a:r>
              <a:endParaRPr lang="ru-RU" sz="1300" b="1" dirty="0">
                <a:solidFill>
                  <a:prstClr val="white">
                    <a:lumMod val="65000"/>
                  </a:prstClr>
                </a:solidFill>
                <a:latin typeface="Calibri Light" panose="020F030202020403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Прямоугольник 32"/>
              <p:cNvSpPr/>
              <p:nvPr/>
            </p:nvSpPr>
            <p:spPr>
              <a:xfrm>
                <a:off x="156544" y="1347614"/>
                <a:ext cx="5567584" cy="576064"/>
              </a:xfrm>
              <a:prstGeom prst="rect">
                <a:avLst/>
              </a:prstGeom>
              <a:pattFill prst="dkDnDiag">
                <a:fgClr>
                  <a:schemeClr val="accent2">
                    <a:lumMod val="20000"/>
                    <a:lumOff val="80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smtClean="0"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latin typeface="Cambria Math"/>
                        </a:rPr>
                        <m:t>РДА = ДИН</m:t>
                      </m:r>
                      <m:r>
                        <a:rPr lang="ru-RU" sz="2000" i="1" baseline="-25000"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ru-RU" sz="2000" i="1" baseline="-2500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000" i="1" baseline="-2500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/>
                            </a:rPr>
                            <m:t>К</m:t>
                          </m:r>
                        </m:e>
                        <m:sub>
                          <m:r>
                            <a:rPr lang="en-US" sz="2000" i="1" baseline="-2500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/>
                            </a:rPr>
                            <m:t>𝑒𝑛𝑑</m:t>
                          </m:r>
                          <m:r>
                            <a:rPr lang="en-US" sz="2000" i="1" baseline="-2500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/>
                            </a:rPr>
                            <m:t> 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latin typeface="Cambria Math"/>
                        </a:rPr>
                        <m:t>− </m:t>
                      </m:r>
                      <m:r>
                        <a:rPr lang="ru-RU" sz="2000" i="1" smtClean="0"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latin typeface="Cambria Math"/>
                        </a:rPr>
                        <m:t>90</m:t>
                      </m:r>
                      <m:r>
                        <m:rPr>
                          <m:nor/>
                        </m:rPr>
                        <a:rPr lang="ru-RU" sz="2000" smtClean="0"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ru-RU" sz="2000"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</a:rPr>
                        <m:t>календарных</m:t>
                      </m:r>
                      <m:r>
                        <m:rPr>
                          <m:nor/>
                        </m:rPr>
                        <a:rPr lang="ru-RU" sz="2000">
                          <a:solidFill>
                            <a:prstClr val="white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ru-RU" sz="2000" smtClean="0"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</a:rPr>
                        <m:t>дней</m:t>
                      </m:r>
                    </m:oMath>
                  </m:oMathPara>
                </a14:m>
                <a:endParaRPr lang="ru-RU" altLang="ru-RU" sz="2000" baseline="-25000" dirty="0">
                  <a:solidFill>
                    <a:prstClr val="black">
                      <a:lumMod val="65000"/>
                      <a:lumOff val="35000"/>
                    </a:prstClr>
                  </a:solidFill>
                </a:endParaRPr>
              </a:p>
            </p:txBody>
          </p:sp>
        </mc:Choice>
        <mc:Fallback xmlns="">
          <p:sp>
            <p:nvSpPr>
              <p:cNvPr id="33" name="Прямоугольник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544" y="1347614"/>
                <a:ext cx="5567584" cy="576064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b="-52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Прямоугольник 47"/>
          <p:cNvSpPr/>
          <p:nvPr/>
        </p:nvSpPr>
        <p:spPr>
          <a:xfrm>
            <a:off x="156544" y="1995686"/>
            <a:ext cx="7655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Если ДИН</a:t>
            </a:r>
            <a:r>
              <a:rPr lang="ru-RU" sz="2000" baseline="-25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К</a:t>
            </a:r>
            <a:r>
              <a:rPr lang="en-US" sz="2000" baseline="-25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end </a:t>
            </a:r>
            <a:r>
              <a:rPr lang="ru-RU" sz="2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– 90 &lt; ТД, то РДА = ТД</a:t>
            </a:r>
            <a:endParaRPr lang="ru-RU" sz="2000" b="1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endParaRPr lang="ru-RU" sz="1000" b="1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r>
              <a:rPr lang="ru-RU" sz="20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ДИН</a:t>
            </a:r>
            <a:r>
              <a:rPr lang="ru-RU" sz="2000" b="1" baseline="-250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ru-RU" sz="2000" b="1" baseline="-25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К</a:t>
            </a:r>
            <a:r>
              <a:rPr lang="en-US" sz="2000" b="1" baseline="-25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end</a:t>
            </a:r>
            <a:r>
              <a:rPr lang="ru-RU" sz="20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ru-RU" sz="20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– дата исчерпания последнего контракта на ЛП</a:t>
            </a:r>
          </a:p>
          <a:p>
            <a:r>
              <a:rPr lang="ru-RU" sz="20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ТД </a:t>
            </a:r>
            <a:r>
              <a:rPr lang="ru-RU" sz="20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– текущая дата</a:t>
            </a:r>
            <a:endParaRPr lang="ru-RU" sz="20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56544" y="3294556"/>
            <a:ext cx="5987092" cy="4436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prstClr val="white"/>
                </a:solidFill>
                <a:cs typeface="Times New Roman" panose="02020603050405020304" pitchFamily="18" charset="0"/>
              </a:rPr>
              <a:t>Расчетная дата заключения контракта </a:t>
            </a:r>
            <a:r>
              <a:rPr lang="ru-RU" sz="2000" b="1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(</a:t>
            </a:r>
            <a:r>
              <a:rPr lang="ru-RU" sz="2000" b="1" dirty="0">
                <a:solidFill>
                  <a:prstClr val="white"/>
                </a:solidFill>
                <a:cs typeface="Times New Roman" panose="02020603050405020304" pitchFamily="18" charset="0"/>
              </a:rPr>
              <a:t>РДЗ)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156544" y="3827133"/>
                <a:ext cx="5567584" cy="576064"/>
              </a:xfrm>
              <a:prstGeom prst="rect">
                <a:avLst/>
              </a:prstGeom>
              <a:pattFill prst="dkDnDiag">
                <a:fgClr>
                  <a:schemeClr val="accent2">
                    <a:lumMod val="20000"/>
                    <a:lumOff val="80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smtClean="0"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latin typeface="Cambria Math"/>
                        </a:rPr>
                        <m:t>РДЗ = РДА + 90</m:t>
                      </m:r>
                      <m:r>
                        <m:rPr>
                          <m:nor/>
                        </m:rPr>
                        <a:rPr lang="ru-RU" sz="2000" smtClean="0"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ru-RU" sz="2000"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</a:rPr>
                        <m:t>календарных дней</m:t>
                      </m:r>
                    </m:oMath>
                  </m:oMathPara>
                </a14:m>
                <a:endParaRPr lang="ru-RU" altLang="ru-RU" sz="2000" baseline="-25000" dirty="0">
                  <a:solidFill>
                    <a:prstClr val="black">
                      <a:lumMod val="65000"/>
                      <a:lumOff val="35000"/>
                    </a:prstClr>
                  </a:solidFill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544" y="3827133"/>
                <a:ext cx="5567584" cy="576064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566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4303925" y="100220"/>
            <a:ext cx="4836270" cy="599322"/>
          </a:xfrm>
          <a:prstGeom prst="rect">
            <a:avLst/>
          </a:prstGeom>
          <a:pattFill prst="pct25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8" name="Picture 2" descr="C:\Users\FateevSA\Desktop\Рисунок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46"/>
            <a:ext cx="1547664" cy="41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Прямая соединительная линия 20"/>
          <p:cNvCxnSpPr/>
          <p:nvPr/>
        </p:nvCxnSpPr>
        <p:spPr>
          <a:xfrm>
            <a:off x="0" y="411510"/>
            <a:ext cx="1979712" cy="0"/>
          </a:xfrm>
          <a:prstGeom prst="line">
            <a:avLst/>
          </a:prstGeom>
          <a:ln w="57150">
            <a:solidFill>
              <a:srgbClr val="FF0000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Заголовок 1"/>
          <p:cNvSpPr txBox="1">
            <a:spLocks/>
          </p:cNvSpPr>
          <p:nvPr/>
        </p:nvSpPr>
        <p:spPr>
          <a:xfrm>
            <a:off x="4179912" y="-32167"/>
            <a:ext cx="5000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rgbClr val="C00000"/>
                </a:solidFill>
              </a:rPr>
              <a:t>Планирование расходов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9512" y="699542"/>
            <a:ext cx="6821380" cy="7200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prstClr val="white"/>
                </a:solidFill>
                <a:cs typeface="Times New Roman" panose="02020603050405020304" pitchFamily="18" charset="0"/>
              </a:rPr>
              <a:t>Расчетный объем исполнения обязательств по действующему контракту в текущем финансовом году (</a:t>
            </a:r>
            <a:r>
              <a:rPr lang="ru-RU" b="1" dirty="0" err="1">
                <a:solidFill>
                  <a:prstClr val="white"/>
                </a:solidFill>
                <a:cs typeface="Times New Roman" panose="02020603050405020304" pitchFamily="18" charset="0"/>
              </a:rPr>
              <a:t>РОтек_лп</a:t>
            </a:r>
            <a:r>
              <a:rPr lang="ru-RU" b="1" dirty="0">
                <a:solidFill>
                  <a:prstClr val="white"/>
                </a:solidFill>
                <a:cs typeface="Times New Roman" panose="02020603050405020304" pitchFamily="18" charset="0"/>
              </a:rPr>
              <a:t>)</a:t>
            </a:r>
          </a:p>
        </p:txBody>
      </p:sp>
      <p:grpSp>
        <p:nvGrpSpPr>
          <p:cNvPr id="50" name="Группа 49"/>
          <p:cNvGrpSpPr/>
          <p:nvPr/>
        </p:nvGrpSpPr>
        <p:grpSpPr>
          <a:xfrm>
            <a:off x="4860032" y="4587974"/>
            <a:ext cx="6368752" cy="560675"/>
            <a:chOff x="4860032" y="4587974"/>
            <a:chExt cx="6368752" cy="560675"/>
          </a:xfrm>
        </p:grpSpPr>
        <p:cxnSp>
          <p:nvCxnSpPr>
            <p:cNvPr id="51" name="Прямая соединительная линия 50"/>
            <p:cNvCxnSpPr/>
            <p:nvPr/>
          </p:nvCxnSpPr>
          <p:spPr>
            <a:xfrm>
              <a:off x="6676407" y="4597124"/>
              <a:ext cx="2463788" cy="0"/>
            </a:xfrm>
            <a:prstGeom prst="line">
              <a:avLst/>
            </a:prstGeom>
            <a:ln w="57150">
              <a:solidFill>
                <a:srgbClr val="FF0000"/>
              </a:solidFill>
            </a:ln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pic>
          <p:nvPicPr>
            <p:cNvPr id="52" name="Picture 2" descr="C:\Users\FateevSA\Desktop\Реклама\Наглядка\Листовки для ОННМК\Логотип.t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2240" y="4648198"/>
              <a:ext cx="298262" cy="299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Подзаголовок 2"/>
            <p:cNvSpPr txBox="1">
              <a:spLocks/>
            </p:cNvSpPr>
            <p:nvPr/>
          </p:nvSpPr>
          <p:spPr>
            <a:xfrm>
              <a:off x="4860032" y="4587974"/>
              <a:ext cx="6368752" cy="52119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800" b="1" dirty="0" smtClean="0">
                  <a:solidFill>
                    <a:srgbClr val="4F81BD">
                      <a:lumMod val="60000"/>
                      <a:lumOff val="40000"/>
                    </a:srgbClr>
                  </a:solidFill>
                  <a:latin typeface="Calibri Light" panose="020F0302020204030204" pitchFamily="34" charset="0"/>
                  <a:cs typeface="Arial" panose="020B0604020202020204" pitchFamily="34" charset="0"/>
                </a:rPr>
                <a:t>Пироговский Центр</a:t>
              </a:r>
              <a:endParaRPr lang="ru-RU" sz="1800" b="1" dirty="0">
                <a:solidFill>
                  <a:srgbClr val="4F81BD">
                    <a:lumMod val="60000"/>
                    <a:lumOff val="40000"/>
                  </a:srgbClr>
                </a:solidFill>
                <a:latin typeface="Calibri Light" panose="020F03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6660232" y="4856261"/>
              <a:ext cx="2808312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b="1" dirty="0" smtClean="0">
                  <a:solidFill>
                    <a:prstClr val="white">
                      <a:lumMod val="65000"/>
                    </a:prstClr>
                  </a:solidFill>
                  <a:latin typeface="Calibri Light" panose="020F0302020204030204" pitchFamily="34" charset="0"/>
                </a:rPr>
                <a:t>Выбор, проверенный временем!</a:t>
              </a:r>
              <a:endParaRPr lang="ru-RU" sz="1300" b="1" dirty="0">
                <a:solidFill>
                  <a:prstClr val="white">
                    <a:lumMod val="65000"/>
                  </a:prstClr>
                </a:solidFill>
                <a:latin typeface="Calibri Light" panose="020F030202020403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Прямоугольник 32"/>
              <p:cNvSpPr/>
              <p:nvPr/>
            </p:nvSpPr>
            <p:spPr>
              <a:xfrm>
                <a:off x="179512" y="1851670"/>
                <a:ext cx="5688632" cy="839152"/>
              </a:xfrm>
              <a:prstGeom prst="rect">
                <a:avLst/>
              </a:prstGeom>
              <a:pattFill prst="dkDnDiag">
                <a:fgClr>
                  <a:schemeClr val="accent2">
                    <a:lumMod val="20000"/>
                    <a:lumOff val="80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 smtClean="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00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/>
                            </a:rPr>
                            <m:t>РОтек_лп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aseline="-2500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/>
                            </a:rPr>
                            <m:t>Ki</m:t>
                          </m:r>
                        </m:sub>
                      </m:sSub>
                      <m:r>
                        <a:rPr lang="ru-RU" sz="2000"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latin typeface="Cambria Math"/>
                        </a:rPr>
                        <m:t> = (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00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/>
                            </a:rPr>
                            <m:t>ДОК</m:t>
                          </m:r>
                        </m:e>
                        <m:sub>
                          <m:r>
                            <a:rPr lang="ru-RU" sz="2000" baseline="-2500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/>
                            </a:rPr>
                            <m:t>К</m:t>
                          </m:r>
                          <m:r>
                            <m:rPr>
                              <m:sty m:val="p"/>
                            </m:rPr>
                            <a:rPr lang="en-US" sz="2000" baseline="-2500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/>
                            </a:rPr>
                            <m:t>i</m:t>
                          </m:r>
                        </m:sub>
                      </m:sSub>
                      <m:r>
                        <a:rPr lang="ru-RU" sz="2000" baseline="-25000"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latin typeface="Cambria Math"/>
                        </a:rPr>
                        <m:t> </m:t>
                      </m:r>
                      <m:r>
                        <a:rPr lang="ru-RU" sz="2000"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latin typeface="Cambria Math"/>
                        </a:rPr>
                        <m:t>– ТД) </m:t>
                      </m:r>
                      <m:r>
                        <a:rPr lang="ru-RU" sz="2000" i="1"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latin typeface="Cambria Math"/>
                        </a:rPr>
                        <m:t>∗</m:t>
                      </m:r>
                      <m:r>
                        <a:rPr lang="ru-RU" sz="2000"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ru-RU" sz="2000" i="1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200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/>
                            </a:rPr>
                            <m:t>ПП/</m:t>
                          </m:r>
                          <m:d>
                            <m:dPr>
                              <m:ctrlPr>
                                <a:rPr lang="ru-RU" sz="2000" i="1">
                                  <a:solidFill>
                                    <a:prstClr val="black">
                                      <a:lumMod val="65000"/>
                                      <a:lumOff val="35000"/>
                                    </a:prst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2000" i="1">
                                      <a:solidFill>
                                        <a:prstClr val="black">
                                          <a:lumMod val="65000"/>
                                          <a:lumOff val="35000"/>
                                        </a:prstClr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2000">
                                      <a:solidFill>
                                        <a:prstClr val="black">
                                          <a:lumMod val="65000"/>
                                          <a:lumOff val="35000"/>
                                        </a:prstClr>
                                      </a:solidFill>
                                      <a:latin typeface="Cambria Math"/>
                                    </a:rPr>
                                    <m:t>365</m:t>
                                  </m:r>
                                </m:num>
                                <m:den>
                                  <m:r>
                                    <a:rPr lang="ru-RU" sz="2000">
                                      <a:solidFill>
                                        <a:prstClr val="black">
                                          <a:lumMod val="65000"/>
                                          <a:lumOff val="35000"/>
                                        </a:prstClr>
                                      </a:solidFill>
                                      <a:latin typeface="Cambria Math"/>
                                    </a:rPr>
                                    <m:t>12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ru-RU" altLang="ru-RU" sz="2000" baseline="-25000" dirty="0">
                  <a:solidFill>
                    <a:prstClr val="black">
                      <a:lumMod val="65000"/>
                      <a:lumOff val="35000"/>
                    </a:prstClr>
                  </a:solidFill>
                </a:endParaRPr>
              </a:p>
            </p:txBody>
          </p:sp>
        </mc:Choice>
        <mc:Fallback xmlns="">
          <p:sp>
            <p:nvSpPr>
              <p:cNvPr id="33" name="Прямоугольник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851670"/>
                <a:ext cx="5688632" cy="839152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Прямоугольник 47"/>
          <p:cNvSpPr/>
          <p:nvPr/>
        </p:nvSpPr>
        <p:spPr>
          <a:xfrm>
            <a:off x="251520" y="4083918"/>
            <a:ext cx="52565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ДОК </a:t>
            </a:r>
            <a:r>
              <a:rPr lang="ru-RU" sz="1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– дата окончания контракта</a:t>
            </a:r>
          </a:p>
          <a:p>
            <a:r>
              <a:rPr lang="ru-RU" sz="1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ТД</a:t>
            </a:r>
            <a:r>
              <a:rPr lang="ru-RU" sz="1400" b="1" baseline="-250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ru-RU" sz="1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– текущая дата</a:t>
            </a:r>
          </a:p>
          <a:p>
            <a:r>
              <a:rPr lang="ru-RU" sz="1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ПП</a:t>
            </a:r>
            <a:r>
              <a:rPr lang="ru-RU" sz="1400" b="1" baseline="-250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ru-RU" sz="1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– потребность в пополнении</a:t>
            </a:r>
          </a:p>
          <a:p>
            <a:r>
              <a:rPr lang="ru-RU" sz="14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ХХХХ </a:t>
            </a:r>
            <a:r>
              <a:rPr lang="ru-RU" sz="1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– текущий финансовый год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467416"/>
            <a:ext cx="8856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- по контракту, срок действия которого истекает в текущем финансовом </a:t>
            </a:r>
            <a:r>
              <a:rPr lang="ru-RU" b="1" dirty="0" smtClean="0">
                <a:solidFill>
                  <a:srgbClr val="C00000"/>
                </a:solidFill>
              </a:rPr>
              <a:t>году: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79512" y="2841823"/>
            <a:ext cx="8856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- по </a:t>
            </a:r>
            <a:r>
              <a:rPr lang="ru-RU" b="1" dirty="0">
                <a:solidFill>
                  <a:srgbClr val="C00000"/>
                </a:solidFill>
              </a:rPr>
              <a:t>контракту, срок действия которого истекает в следующем финансовом году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179512" y="3211155"/>
                <a:ext cx="5688632" cy="839152"/>
              </a:xfrm>
              <a:prstGeom prst="rect">
                <a:avLst/>
              </a:prstGeom>
              <a:pattFill prst="dkDnDiag">
                <a:fgClr>
                  <a:schemeClr val="accent2">
                    <a:lumMod val="20000"/>
                    <a:lumOff val="80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/>
                            </a:rPr>
                            <m:t>РОтек_лп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aseline="-2500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/>
                            </a:rPr>
                            <m:t>Ki</m:t>
                          </m:r>
                        </m:sub>
                      </m:sSub>
                      <m:r>
                        <a:rPr lang="ru-RU"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latin typeface="Cambria Math"/>
                        </a:rPr>
                        <m:t> = (31.12.ХХХХ – ТД) </m:t>
                      </m:r>
                      <m:r>
                        <a:rPr lang="ru-RU" i="1"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latin typeface="Cambria Math"/>
                        </a:rPr>
                        <m:t>∗</m:t>
                      </m:r>
                      <m:r>
                        <a:rPr lang="ru-RU"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ru-RU" i="1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/>
                            </a:rPr>
                            <m:t>ПП/</m:t>
                          </m:r>
                          <m:d>
                            <m:dPr>
                              <m:ctrlPr>
                                <a:rPr lang="ru-RU" i="1">
                                  <a:solidFill>
                                    <a:prstClr val="black">
                                      <a:lumMod val="65000"/>
                                      <a:lumOff val="35000"/>
                                    </a:prst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i="1">
                                      <a:solidFill>
                                        <a:prstClr val="black">
                                          <a:lumMod val="65000"/>
                                          <a:lumOff val="35000"/>
                                        </a:prstClr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>
                                      <a:solidFill>
                                        <a:prstClr val="black">
                                          <a:lumMod val="65000"/>
                                          <a:lumOff val="35000"/>
                                        </a:prstClr>
                                      </a:solidFill>
                                      <a:latin typeface="Cambria Math"/>
                                    </a:rPr>
                                    <m:t>365</m:t>
                                  </m:r>
                                </m:num>
                                <m:den>
                                  <m:r>
                                    <a:rPr lang="ru-RU">
                                      <a:solidFill>
                                        <a:prstClr val="black">
                                          <a:lumMod val="65000"/>
                                          <a:lumOff val="35000"/>
                                        </a:prstClr>
                                      </a:solidFill>
                                      <a:latin typeface="Cambria Math"/>
                                    </a:rPr>
                                    <m:t>12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ru-RU" altLang="ru-RU" baseline="-25000" dirty="0">
                  <a:solidFill>
                    <a:prstClr val="black">
                      <a:lumMod val="65000"/>
                      <a:lumOff val="35000"/>
                    </a:prstClr>
                  </a:solidFill>
                </a:endParaRP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211155"/>
                <a:ext cx="5688632" cy="839152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493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4303925" y="100220"/>
            <a:ext cx="4836270" cy="599322"/>
          </a:xfrm>
          <a:prstGeom prst="rect">
            <a:avLst/>
          </a:prstGeom>
          <a:pattFill prst="pct25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8" name="Picture 2" descr="C:\Users\FateevSA\Desktop\Рисунок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46"/>
            <a:ext cx="1547664" cy="41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Прямая соединительная линия 20"/>
          <p:cNvCxnSpPr/>
          <p:nvPr/>
        </p:nvCxnSpPr>
        <p:spPr>
          <a:xfrm>
            <a:off x="0" y="411510"/>
            <a:ext cx="1979712" cy="0"/>
          </a:xfrm>
          <a:prstGeom prst="line">
            <a:avLst/>
          </a:prstGeom>
          <a:ln w="57150">
            <a:solidFill>
              <a:srgbClr val="FF0000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Заголовок 1"/>
          <p:cNvSpPr txBox="1">
            <a:spLocks/>
          </p:cNvSpPr>
          <p:nvPr/>
        </p:nvSpPr>
        <p:spPr>
          <a:xfrm>
            <a:off x="4179912" y="-32167"/>
            <a:ext cx="5000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rgbClr val="C00000"/>
                </a:solidFill>
              </a:rPr>
              <a:t>Планирование расходов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9512" y="699542"/>
            <a:ext cx="8352928" cy="10863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prstClr val="white"/>
                </a:solidFill>
                <a:cs typeface="Times New Roman" panose="02020603050405020304" pitchFamily="18" charset="0"/>
              </a:rPr>
              <a:t>Расчетный объем исполнения обязательств по действующему контракту в следующем финансовом периоде без учета исполнения обязательств в текущем финансовом году по контракту, срок действия которого истекает в следующем финансовом году, в единицах измерения ЛП (</a:t>
            </a:r>
            <a:r>
              <a:rPr lang="ru-RU" b="1" dirty="0" err="1">
                <a:solidFill>
                  <a:prstClr val="white"/>
                </a:solidFill>
                <a:cs typeface="Times New Roman" panose="02020603050405020304" pitchFamily="18" charset="0"/>
              </a:rPr>
              <a:t>РОслед_лп</a:t>
            </a:r>
            <a:r>
              <a:rPr lang="ru-RU" b="1" dirty="0">
                <a:solidFill>
                  <a:prstClr val="white"/>
                </a:solidFill>
                <a:cs typeface="Times New Roman" panose="02020603050405020304" pitchFamily="18" charset="0"/>
              </a:rPr>
              <a:t>)</a:t>
            </a:r>
          </a:p>
        </p:txBody>
      </p:sp>
      <p:grpSp>
        <p:nvGrpSpPr>
          <p:cNvPr id="50" name="Группа 49"/>
          <p:cNvGrpSpPr/>
          <p:nvPr/>
        </p:nvGrpSpPr>
        <p:grpSpPr>
          <a:xfrm>
            <a:off x="4860032" y="4587974"/>
            <a:ext cx="6368752" cy="560675"/>
            <a:chOff x="4860032" y="4587974"/>
            <a:chExt cx="6368752" cy="560675"/>
          </a:xfrm>
        </p:grpSpPr>
        <p:cxnSp>
          <p:nvCxnSpPr>
            <p:cNvPr id="51" name="Прямая соединительная линия 50"/>
            <p:cNvCxnSpPr/>
            <p:nvPr/>
          </p:nvCxnSpPr>
          <p:spPr>
            <a:xfrm>
              <a:off x="6676407" y="4597124"/>
              <a:ext cx="2463788" cy="0"/>
            </a:xfrm>
            <a:prstGeom prst="line">
              <a:avLst/>
            </a:prstGeom>
            <a:ln w="57150">
              <a:solidFill>
                <a:srgbClr val="FF0000"/>
              </a:solidFill>
            </a:ln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pic>
          <p:nvPicPr>
            <p:cNvPr id="52" name="Picture 2" descr="C:\Users\FateevSA\Desktop\Реклама\Наглядка\Листовки для ОННМК\Логотип.t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2240" y="4648198"/>
              <a:ext cx="298262" cy="299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Подзаголовок 2"/>
            <p:cNvSpPr txBox="1">
              <a:spLocks/>
            </p:cNvSpPr>
            <p:nvPr/>
          </p:nvSpPr>
          <p:spPr>
            <a:xfrm>
              <a:off x="4860032" y="4587974"/>
              <a:ext cx="6368752" cy="52119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800" b="1" dirty="0" smtClean="0">
                  <a:solidFill>
                    <a:srgbClr val="4F81BD">
                      <a:lumMod val="60000"/>
                      <a:lumOff val="40000"/>
                    </a:srgbClr>
                  </a:solidFill>
                  <a:latin typeface="Calibri Light" panose="020F0302020204030204" pitchFamily="34" charset="0"/>
                  <a:cs typeface="Arial" panose="020B0604020202020204" pitchFamily="34" charset="0"/>
                </a:rPr>
                <a:t>Пироговский Центр</a:t>
              </a:r>
              <a:endParaRPr lang="ru-RU" sz="1800" b="1" dirty="0">
                <a:solidFill>
                  <a:srgbClr val="4F81BD">
                    <a:lumMod val="60000"/>
                    <a:lumOff val="40000"/>
                  </a:srgbClr>
                </a:solidFill>
                <a:latin typeface="Calibri Light" panose="020F03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6660232" y="4856261"/>
              <a:ext cx="2808312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b="1" dirty="0" smtClean="0">
                  <a:solidFill>
                    <a:prstClr val="white">
                      <a:lumMod val="65000"/>
                    </a:prstClr>
                  </a:solidFill>
                  <a:latin typeface="Calibri Light" panose="020F0302020204030204" pitchFamily="34" charset="0"/>
                </a:rPr>
                <a:t>Выбор, проверенный временем!</a:t>
              </a:r>
              <a:endParaRPr lang="ru-RU" sz="1300" b="1" dirty="0">
                <a:solidFill>
                  <a:prstClr val="white">
                    <a:lumMod val="65000"/>
                  </a:prstClr>
                </a:solidFill>
                <a:latin typeface="Calibri Light" panose="020F030202020403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Прямоугольник 32"/>
              <p:cNvSpPr/>
              <p:nvPr/>
            </p:nvSpPr>
            <p:spPr>
              <a:xfrm>
                <a:off x="179512" y="1851670"/>
                <a:ext cx="5400600" cy="504056"/>
              </a:xfrm>
              <a:prstGeom prst="rect">
                <a:avLst/>
              </a:prstGeom>
              <a:pattFill prst="dkDnDiag">
                <a:fgClr>
                  <a:schemeClr val="accent2">
                    <a:lumMod val="20000"/>
                    <a:lumOff val="80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 smtClean="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000" i="1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/>
                            </a:rPr>
                            <m:t>РОслед_лп</m:t>
                          </m:r>
                        </m:e>
                        <m:sub>
                          <m:r>
                            <a:rPr lang="en-US" sz="2000" i="1" baseline="-2500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/>
                            </a:rPr>
                            <m:t>𝐾𝑖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latin typeface="Cambria Math"/>
                        </a:rPr>
                        <m:t> = 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000" i="1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/>
                            </a:rPr>
                            <m:t>ОК</m:t>
                          </m:r>
                        </m:e>
                        <m:sub>
                          <m:r>
                            <a:rPr lang="en-US" sz="2000" i="1" baseline="-2500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/>
                            </a:rPr>
                            <m:t>𝐾𝑖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latin typeface="Cambria Math"/>
                        </a:rPr>
                        <m:t> − 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000" i="1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/>
                            </a:rPr>
                            <m:t>РОтек_лп</m:t>
                          </m:r>
                        </m:e>
                        <m:sub>
                          <m:r>
                            <a:rPr lang="en-US" sz="2000" i="1" baseline="-2500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/>
                            </a:rPr>
                            <m:t>𝐾𝑖</m:t>
                          </m:r>
                        </m:sub>
                      </m:sSub>
                    </m:oMath>
                  </m:oMathPara>
                </a14:m>
                <a:endParaRPr lang="ru-RU" altLang="ru-RU" sz="2000" baseline="-25000" dirty="0">
                  <a:solidFill>
                    <a:prstClr val="black">
                      <a:lumMod val="65000"/>
                      <a:lumOff val="35000"/>
                    </a:prstClr>
                  </a:solidFill>
                </a:endParaRPr>
              </a:p>
            </p:txBody>
          </p:sp>
        </mc:Choice>
        <mc:Fallback xmlns="">
          <p:sp>
            <p:nvSpPr>
              <p:cNvPr id="33" name="Прямоугольник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851670"/>
                <a:ext cx="5400600" cy="504056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b="-243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Прямоугольник 47"/>
          <p:cNvSpPr/>
          <p:nvPr/>
        </p:nvSpPr>
        <p:spPr>
          <a:xfrm>
            <a:off x="180692" y="4424213"/>
            <a:ext cx="25339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ЦК </a:t>
            </a:r>
            <a:r>
              <a:rPr lang="ru-RU" sz="16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– цена по контракту</a:t>
            </a:r>
            <a:endParaRPr lang="ru-RU" sz="16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180691" y="3532798"/>
                <a:ext cx="3968103" cy="839152"/>
              </a:xfrm>
              <a:prstGeom prst="rect">
                <a:avLst/>
              </a:prstGeom>
              <a:pattFill prst="dkDnDiag">
                <a:fgClr>
                  <a:schemeClr val="accent2">
                    <a:lumMod val="20000"/>
                    <a:lumOff val="80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i="1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/>
                            </a:rPr>
                            <m:t>РОтек_руб</m:t>
                          </m:r>
                        </m:e>
                        <m:sub>
                          <m:r>
                            <a:rPr lang="en-US" i="1" baseline="-2500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/>
                            </a:rPr>
                            <m:t>𝐾𝑖</m:t>
                          </m:r>
                          <m:r>
                            <a:rPr lang="en-US" i="1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/>
                            </a:rPr>
                            <m:t> </m:t>
                          </m:r>
                        </m:sub>
                      </m:sSub>
                      <m:r>
                        <a:rPr lang="ru-RU" i="1"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ru-RU" i="1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i="1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/>
                            </a:rPr>
                            <m:t>РОтек_лп</m:t>
                          </m:r>
                        </m:e>
                        <m:sub>
                          <m:r>
                            <a:rPr lang="en-US" i="1" baseline="-2500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/>
                            </a:rPr>
                            <m:t>𝐾𝑖</m:t>
                          </m:r>
                        </m:sub>
                      </m:sSub>
                      <m:r>
                        <a:rPr lang="ru-RU" i="1"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latin typeface="Cambria Math"/>
                        </a:rPr>
                        <m:t> ∗ </m:t>
                      </m:r>
                      <m:sSub>
                        <m:sSubPr>
                          <m:ctrlPr>
                            <a:rPr lang="ru-RU" i="1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i="1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/>
                            </a:rPr>
                            <m:t>ЦК</m:t>
                          </m:r>
                        </m:e>
                        <m:sub>
                          <m:r>
                            <a:rPr lang="en-US" i="1" baseline="-2500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/>
                            </a:rPr>
                            <m:t>𝐾𝑖</m:t>
                          </m:r>
                        </m:sub>
                      </m:sSub>
                    </m:oMath>
                  </m:oMathPara>
                </a14:m>
                <a:endParaRPr lang="ru-RU" altLang="ru-RU" baseline="-25000" dirty="0">
                  <a:solidFill>
                    <a:prstClr val="black">
                      <a:lumMod val="65000"/>
                      <a:lumOff val="35000"/>
                    </a:prstClr>
                  </a:solidFill>
                </a:endParaRP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691" y="3532798"/>
                <a:ext cx="3968103" cy="839152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Прямоугольник 19"/>
          <p:cNvSpPr/>
          <p:nvPr/>
        </p:nvSpPr>
        <p:spPr>
          <a:xfrm>
            <a:off x="5662350" y="2047949"/>
            <a:ext cx="27363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ОК </a:t>
            </a:r>
            <a:r>
              <a:rPr lang="ru-RU" sz="16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– остаток по контракту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80692" y="2526012"/>
            <a:ext cx="3968103" cy="8378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prstClr val="white"/>
                </a:solidFill>
              </a:rPr>
              <a:t>Расчетный объем исполнения обязательств по контракту в текущем финансовом году, руб. (</a:t>
            </a:r>
            <a:r>
              <a:rPr lang="ru-RU" sz="1600" b="1" dirty="0" err="1">
                <a:solidFill>
                  <a:prstClr val="white"/>
                </a:solidFill>
              </a:rPr>
              <a:t>РОтек_руб</a:t>
            </a:r>
            <a:r>
              <a:rPr lang="ru-RU" sz="1600" b="1" dirty="0">
                <a:solidFill>
                  <a:prstClr val="white"/>
                </a:solidFill>
              </a:rPr>
              <a:t>)</a:t>
            </a:r>
            <a:endParaRPr lang="ru-RU" sz="1600" b="1" dirty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V="1">
            <a:off x="4355976" y="2526012"/>
            <a:ext cx="0" cy="1845938"/>
          </a:xfrm>
          <a:prstGeom prst="line">
            <a:avLst/>
          </a:prstGeom>
          <a:ln w="57150">
            <a:solidFill>
              <a:schemeClr val="accent2">
                <a:lumMod val="20000"/>
                <a:lumOff val="80000"/>
              </a:schemeClr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4558621" y="2526012"/>
            <a:ext cx="3968103" cy="8378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prstClr val="white"/>
                </a:solidFill>
              </a:rPr>
              <a:t>Расчетный объем исполнения обязательств по контракту в следующем финансовом году, руб. (</a:t>
            </a:r>
            <a:r>
              <a:rPr lang="ru-RU" sz="1600" b="1" dirty="0" err="1">
                <a:solidFill>
                  <a:prstClr val="white"/>
                </a:solidFill>
              </a:rPr>
              <a:t>РОслед_руб</a:t>
            </a:r>
            <a:r>
              <a:rPr lang="ru-RU" sz="1600" b="1" dirty="0">
                <a:solidFill>
                  <a:prstClr val="white"/>
                </a:solidFill>
              </a:rPr>
              <a:t>)</a:t>
            </a:r>
            <a:endParaRPr lang="ru-RU" sz="1600" b="1" dirty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4558621" y="3532798"/>
                <a:ext cx="3973819" cy="839152"/>
              </a:xfrm>
              <a:prstGeom prst="rect">
                <a:avLst/>
              </a:prstGeom>
              <a:pattFill prst="dkDnDiag">
                <a:fgClr>
                  <a:schemeClr val="accent2">
                    <a:lumMod val="20000"/>
                    <a:lumOff val="80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i="1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/>
                            </a:rPr>
                            <m:t>РОслед_руб</m:t>
                          </m:r>
                        </m:e>
                        <m:sub>
                          <m:r>
                            <a:rPr lang="en-US" i="1" baseline="-2500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/>
                            </a:rPr>
                            <m:t>𝐾𝑖</m:t>
                          </m:r>
                          <m:r>
                            <a:rPr lang="en-US" i="1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/>
                            </a:rPr>
                            <m:t> </m:t>
                          </m:r>
                        </m:sub>
                      </m:sSub>
                      <m:r>
                        <a:rPr lang="ru-RU" i="1"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ru-RU" i="1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i="1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/>
                            </a:rPr>
                            <m:t>РОслед_лп</m:t>
                          </m:r>
                        </m:e>
                        <m:sub>
                          <m:r>
                            <a:rPr lang="en-US" i="1" baseline="-2500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/>
                            </a:rPr>
                            <m:t>𝐾𝑖</m:t>
                          </m:r>
                        </m:sub>
                      </m:sSub>
                      <m:r>
                        <a:rPr lang="ru-RU" i="1"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latin typeface="Cambria Math"/>
                        </a:rPr>
                        <m:t> ∗ </m:t>
                      </m:r>
                      <m:sSub>
                        <m:sSubPr>
                          <m:ctrlPr>
                            <a:rPr lang="ru-RU" i="1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i="1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/>
                            </a:rPr>
                            <m:t>ЦК</m:t>
                          </m:r>
                        </m:e>
                        <m:sub>
                          <m:r>
                            <a:rPr lang="en-US" i="1" baseline="-2500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/>
                            </a:rPr>
                            <m:t>𝐾𝑖</m:t>
                          </m:r>
                        </m:sub>
                      </m:sSub>
                    </m:oMath>
                  </m:oMathPara>
                </a14:m>
                <a:endParaRPr lang="ru-RU" altLang="ru-RU" baseline="-25000" dirty="0">
                  <a:solidFill>
                    <a:prstClr val="black">
                      <a:lumMod val="65000"/>
                      <a:lumOff val="35000"/>
                    </a:prstClr>
                  </a:solidFill>
                </a:endParaRPr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8621" y="3532798"/>
                <a:ext cx="3973819" cy="83915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647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C:\Users\FateevSA\Desktop\Реклама\Буклет\Буклет\Буклет\Панорама (стационар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38" b="4320"/>
          <a:stretch/>
        </p:blipFill>
        <p:spPr bwMode="auto">
          <a:xfrm>
            <a:off x="1" y="2081176"/>
            <a:ext cx="9144000" cy="2218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212162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 </a:t>
            </a:r>
          </a:p>
          <a:p>
            <a:r>
              <a:rPr lang="ru-RU" b="1" dirty="0"/>
              <a:t> </a:t>
            </a:r>
          </a:p>
          <a:p>
            <a:r>
              <a:rPr lang="ru-RU" b="1" dirty="0"/>
              <a:t>  </a:t>
            </a:r>
            <a:r>
              <a:rPr lang="ru-RU" b="1" dirty="0" smtClean="0"/>
              <a:t> </a:t>
            </a:r>
            <a:endParaRPr lang="ru-RU" b="1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0" y="4299942"/>
            <a:ext cx="9144000" cy="0"/>
          </a:xfrm>
          <a:prstGeom prst="line">
            <a:avLst/>
          </a:prstGeom>
          <a:ln w="57150">
            <a:solidFill>
              <a:srgbClr val="FF0000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Подзаголовок 2"/>
          <p:cNvSpPr txBox="1">
            <a:spLocks/>
          </p:cNvSpPr>
          <p:nvPr/>
        </p:nvSpPr>
        <p:spPr>
          <a:xfrm>
            <a:off x="1350711" y="4380216"/>
            <a:ext cx="7109721" cy="6218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федеральное </a:t>
            </a:r>
            <a:r>
              <a:rPr lang="ru-RU" sz="1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государственное бюджетное учреждение </a:t>
            </a:r>
            <a:endParaRPr lang="ru-RU" sz="12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  <a:p>
            <a:r>
              <a:rPr lang="ru-RU" sz="1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«</a:t>
            </a:r>
            <a:r>
              <a:rPr lang="ru-RU" sz="1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Национальный медико-хирургический Центр имени Н.И. Пирогова» </a:t>
            </a:r>
            <a:endParaRPr lang="ru-RU" sz="12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  <a:p>
            <a:r>
              <a:rPr lang="ru-RU" sz="1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Министерства </a:t>
            </a:r>
            <a:r>
              <a:rPr lang="ru-RU" sz="1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здравоохранения Российской Федерации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0" y="738880"/>
            <a:ext cx="6012160" cy="968774"/>
          </a:xfrm>
          <a:prstGeom prst="rect">
            <a:avLst/>
          </a:prstGeom>
          <a:pattFill prst="pct25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  СПАСИБО </a:t>
            </a:r>
            <a:r>
              <a:rPr lang="ru-RU" sz="4000" dirty="0">
                <a:solidFill>
                  <a:srgbClr val="C00000"/>
                </a:solidFill>
                <a:latin typeface="Calibri" panose="020F0502020204030204" pitchFamily="34" charset="0"/>
              </a:rPr>
              <a:t>ЗА ВНИМАНИЕ!</a:t>
            </a:r>
          </a:p>
        </p:txBody>
      </p:sp>
      <p:pic>
        <p:nvPicPr>
          <p:cNvPr id="14" name="Picture 2" descr="C:\Users\FateevSA\Desktop\Рисунок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46"/>
            <a:ext cx="1547664" cy="41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0" y="411510"/>
            <a:ext cx="1979712" cy="0"/>
          </a:xfrm>
          <a:prstGeom prst="line">
            <a:avLst/>
          </a:prstGeom>
          <a:ln w="57150">
            <a:solidFill>
              <a:srgbClr val="FF0000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8" name="Picture 4" descr="C:\Users\FateevSA\Desktop\им Пирогова 2\IMGL803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" r="10015" b="3211"/>
          <a:stretch/>
        </p:blipFill>
        <p:spPr bwMode="auto">
          <a:xfrm>
            <a:off x="6376447" y="-447"/>
            <a:ext cx="2767553" cy="1990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FateevSA\Desktop\Реклама\Наглядка\Листовки для ОННМК\Логотип.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553" y="4371950"/>
            <a:ext cx="684223" cy="68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40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Дуга 10"/>
          <p:cNvSpPr/>
          <p:nvPr/>
        </p:nvSpPr>
        <p:spPr>
          <a:xfrm rot="14981897">
            <a:off x="-246065" y="1744000"/>
            <a:ext cx="5092493" cy="3252544"/>
          </a:xfrm>
          <a:prstGeom prst="arc">
            <a:avLst>
              <a:gd name="adj1" fmla="val 16200000"/>
              <a:gd name="adj2" fmla="val 20924918"/>
            </a:avLst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303925" y="118283"/>
            <a:ext cx="4836270" cy="599322"/>
          </a:xfrm>
          <a:prstGeom prst="rect">
            <a:avLst/>
          </a:prstGeom>
          <a:pattFill prst="pct25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8" name="Picture 2" descr="C:\Users\FateevSA\Desktop\Рисунок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46"/>
            <a:ext cx="1547664" cy="41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Прямая соединительная линия 20"/>
          <p:cNvCxnSpPr/>
          <p:nvPr/>
        </p:nvCxnSpPr>
        <p:spPr>
          <a:xfrm>
            <a:off x="0" y="411510"/>
            <a:ext cx="1979712" cy="0"/>
          </a:xfrm>
          <a:prstGeom prst="line">
            <a:avLst/>
          </a:prstGeom>
          <a:ln w="57150">
            <a:solidFill>
              <a:srgbClr val="FF0000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Заголовок 1"/>
          <p:cNvSpPr txBox="1">
            <a:spLocks/>
          </p:cNvSpPr>
          <p:nvPr/>
        </p:nvSpPr>
        <p:spPr>
          <a:xfrm>
            <a:off x="4179912" y="-20538"/>
            <a:ext cx="5000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+mn-cs"/>
              </a:rPr>
              <a:t>Формуляр</a:t>
            </a:r>
            <a:endParaRPr lang="ru-RU" sz="3200" dirty="0">
              <a:solidFill>
                <a:srgbClr val="C00000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6552" y="1491987"/>
            <a:ext cx="1075087" cy="5036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МНН</a:t>
            </a:r>
            <a:endParaRPr lang="ru-RU" sz="20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50" name="Группа 49"/>
          <p:cNvGrpSpPr/>
          <p:nvPr/>
        </p:nvGrpSpPr>
        <p:grpSpPr>
          <a:xfrm>
            <a:off x="4860032" y="4587974"/>
            <a:ext cx="6368752" cy="560675"/>
            <a:chOff x="4860032" y="4587974"/>
            <a:chExt cx="6368752" cy="560675"/>
          </a:xfrm>
        </p:grpSpPr>
        <p:cxnSp>
          <p:nvCxnSpPr>
            <p:cNvPr id="51" name="Прямая соединительная линия 50"/>
            <p:cNvCxnSpPr/>
            <p:nvPr/>
          </p:nvCxnSpPr>
          <p:spPr>
            <a:xfrm>
              <a:off x="6676407" y="4597124"/>
              <a:ext cx="2463788" cy="0"/>
            </a:xfrm>
            <a:prstGeom prst="line">
              <a:avLst/>
            </a:prstGeom>
            <a:ln w="57150">
              <a:solidFill>
                <a:srgbClr val="FF0000"/>
              </a:solidFill>
            </a:ln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pic>
          <p:nvPicPr>
            <p:cNvPr id="52" name="Picture 2" descr="C:\Users\FateevSA\Desktop\Реклама\Наглядка\Листовки для ОННМК\Логотип.t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2240" y="4648198"/>
              <a:ext cx="298262" cy="299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Подзаголовок 2"/>
            <p:cNvSpPr txBox="1">
              <a:spLocks/>
            </p:cNvSpPr>
            <p:nvPr/>
          </p:nvSpPr>
          <p:spPr>
            <a:xfrm>
              <a:off x="4860032" y="4587974"/>
              <a:ext cx="6368752" cy="52119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800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Calibri Light" panose="020F0302020204030204" pitchFamily="34" charset="0"/>
                  <a:cs typeface="Arial" panose="020B0604020202020204" pitchFamily="34" charset="0"/>
                </a:rPr>
                <a:t>Пироговский Центр</a:t>
              </a:r>
              <a:endParaRPr lang="ru-RU" sz="1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6660232" y="4856261"/>
              <a:ext cx="2808312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b="1" dirty="0" smtClean="0">
                  <a:solidFill>
                    <a:schemeClr val="bg1">
                      <a:lumMod val="65000"/>
                    </a:schemeClr>
                  </a:solidFill>
                  <a:latin typeface="Calibri Light" panose="020F0302020204030204" pitchFamily="34" charset="0"/>
                </a:rPr>
                <a:t>Выбор, проверенный временем!</a:t>
              </a:r>
              <a:endParaRPr lang="ru-RU" sz="1300" b="1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</a:endParaRPr>
            </a:p>
          </p:txBody>
        </p:sp>
      </p:grpSp>
      <p:sp>
        <p:nvSpPr>
          <p:cNvPr id="45" name="Прямоугольник 44"/>
          <p:cNvSpPr/>
          <p:nvPr/>
        </p:nvSpPr>
        <p:spPr>
          <a:xfrm>
            <a:off x="256552" y="3266480"/>
            <a:ext cx="1075087" cy="50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ОКПД2</a:t>
            </a:r>
            <a:endParaRPr lang="ru-RU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56131" y="2069845"/>
            <a:ext cx="1075087" cy="50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ЖНВЛП</a:t>
            </a:r>
            <a:endParaRPr lang="ru-RU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56551" y="2667424"/>
            <a:ext cx="1075087" cy="50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АТХ</a:t>
            </a:r>
            <a:endParaRPr lang="ru-RU" sz="20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91" name="Прямая со стрелкой 90"/>
          <p:cNvCxnSpPr>
            <a:stCxn id="55" idx="2"/>
          </p:cNvCxnSpPr>
          <p:nvPr/>
        </p:nvCxnSpPr>
        <p:spPr>
          <a:xfrm>
            <a:off x="2411760" y="1646454"/>
            <a:ext cx="1080120" cy="469938"/>
          </a:xfrm>
          <a:prstGeom prst="straightConnector1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2" name="Прямая со стрелкой 91"/>
          <p:cNvCxnSpPr>
            <a:stCxn id="56" idx="2"/>
          </p:cNvCxnSpPr>
          <p:nvPr/>
        </p:nvCxnSpPr>
        <p:spPr>
          <a:xfrm flipH="1">
            <a:off x="5724128" y="1679743"/>
            <a:ext cx="1338152" cy="436649"/>
          </a:xfrm>
          <a:prstGeom prst="straightConnector1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5" name="Прямая со стрелкой 94"/>
          <p:cNvCxnSpPr/>
          <p:nvPr/>
        </p:nvCxnSpPr>
        <p:spPr>
          <a:xfrm flipH="1">
            <a:off x="2411762" y="3014843"/>
            <a:ext cx="1152126" cy="495361"/>
          </a:xfrm>
          <a:prstGeom prst="straightConnector1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8" name="Прямая со стрелкой 97"/>
          <p:cNvCxnSpPr>
            <a:stCxn id="33" idx="2"/>
            <a:endCxn id="70" idx="0"/>
          </p:cNvCxnSpPr>
          <p:nvPr/>
        </p:nvCxnSpPr>
        <p:spPr>
          <a:xfrm>
            <a:off x="4608004" y="3075806"/>
            <a:ext cx="0" cy="434395"/>
          </a:xfrm>
          <a:prstGeom prst="straightConnector1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2" name="Прямая со стрелкой 101"/>
          <p:cNvCxnSpPr>
            <a:stCxn id="75" idx="3"/>
            <a:endCxn id="70" idx="1"/>
          </p:cNvCxnSpPr>
          <p:nvPr/>
        </p:nvCxnSpPr>
        <p:spPr>
          <a:xfrm flipV="1">
            <a:off x="3329862" y="3928294"/>
            <a:ext cx="360040" cy="8129"/>
          </a:xfrm>
          <a:prstGeom prst="straightConnector1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5" name="Прямоугольник 54"/>
          <p:cNvSpPr/>
          <p:nvPr/>
        </p:nvSpPr>
        <p:spPr>
          <a:xfrm>
            <a:off x="1493658" y="810269"/>
            <a:ext cx="1836203" cy="836185"/>
          </a:xfrm>
          <a:prstGeom prst="rect">
            <a:avLst/>
          </a:prstGeom>
          <a:pattFill prst="dkDnDiag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ГРЛС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491880" y="2116392"/>
            <a:ext cx="2232248" cy="959414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ЕСКЛП</a:t>
            </a:r>
            <a:endParaRPr lang="ru-RU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6144178" y="843558"/>
            <a:ext cx="1836203" cy="836185"/>
          </a:xfrm>
          <a:prstGeom prst="rect">
            <a:avLst/>
          </a:prstGeom>
          <a:pattFill prst="dkDnDiag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ГРПОЦ</a:t>
            </a:r>
            <a:endParaRPr lang="ru-RU" altLang="ru-RU" sz="3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6144179" y="2178006"/>
            <a:ext cx="1836203" cy="836185"/>
          </a:xfrm>
          <a:prstGeom prst="rect">
            <a:avLst/>
          </a:prstGeom>
          <a:pattFill prst="dkDnDiag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КТРУ</a:t>
            </a:r>
          </a:p>
        </p:txBody>
      </p:sp>
      <p:cxnSp>
        <p:nvCxnSpPr>
          <p:cNvPr id="65" name="Прямая со стрелкой 64"/>
          <p:cNvCxnSpPr>
            <a:stCxn id="33" idx="3"/>
            <a:endCxn id="64" idx="1"/>
          </p:cNvCxnSpPr>
          <p:nvPr/>
        </p:nvCxnSpPr>
        <p:spPr>
          <a:xfrm>
            <a:off x="5724128" y="2596099"/>
            <a:ext cx="420051" cy="0"/>
          </a:xfrm>
          <a:prstGeom prst="straightConnector1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4" name="Прямоугольник 83"/>
          <p:cNvSpPr/>
          <p:nvPr/>
        </p:nvSpPr>
        <p:spPr>
          <a:xfrm>
            <a:off x="7410759" y="2110522"/>
            <a:ext cx="8404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ЕИС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3689902" y="3510201"/>
            <a:ext cx="1836203" cy="836185"/>
          </a:xfrm>
          <a:prstGeom prst="rect">
            <a:avLst/>
          </a:prstGeom>
          <a:pattFill prst="dkDnDiag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Номенклатор</a:t>
            </a:r>
            <a:endParaRPr lang="ru-RU" altLang="ru-RU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1493659" y="3518330"/>
            <a:ext cx="1836203" cy="836185"/>
          </a:xfrm>
          <a:prstGeom prst="rect">
            <a:avLst/>
          </a:prstGeom>
          <a:pattFill prst="dkDnDiag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Справочник </a:t>
            </a:r>
            <a:r>
              <a:rPr lang="ru-RU" alt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ЛП</a:t>
            </a:r>
            <a:endParaRPr lang="ru-RU" alt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147175" y="3510202"/>
            <a:ext cx="1836203" cy="836185"/>
          </a:xfrm>
          <a:prstGeom prst="rect">
            <a:avLst/>
          </a:prstGeom>
          <a:pattFill prst="dkDnDiag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Документация о закупке</a:t>
            </a:r>
            <a:endParaRPr lang="ru-RU" altLang="ru-RU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44" name="Прямая со стрелкой 43"/>
          <p:cNvCxnSpPr>
            <a:endCxn id="35" idx="0"/>
          </p:cNvCxnSpPr>
          <p:nvPr/>
        </p:nvCxnSpPr>
        <p:spPr>
          <a:xfrm>
            <a:off x="7065276" y="3014843"/>
            <a:ext cx="1" cy="495359"/>
          </a:xfrm>
          <a:prstGeom prst="straightConnector1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192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2195736" y="123478"/>
            <a:ext cx="6948264" cy="620610"/>
          </a:xfrm>
          <a:prstGeom prst="rect">
            <a:avLst/>
          </a:prstGeom>
          <a:pattFill prst="pct25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8" name="Picture 2" descr="C:\Users\FateevSA\Desktop\Рисунок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46"/>
            <a:ext cx="1547664" cy="41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6444208" y="4515966"/>
            <a:ext cx="2699792" cy="0"/>
          </a:xfrm>
          <a:prstGeom prst="line">
            <a:avLst/>
          </a:prstGeom>
          <a:ln w="57150">
            <a:solidFill>
              <a:srgbClr val="FF0000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Подзаголовок 2"/>
          <p:cNvSpPr txBox="1">
            <a:spLocks/>
          </p:cNvSpPr>
          <p:nvPr/>
        </p:nvSpPr>
        <p:spPr>
          <a:xfrm>
            <a:off x="4706888" y="4515966"/>
            <a:ext cx="6368752" cy="5211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>
                <a:solidFill>
                  <a:srgbClr val="4F81BD">
                    <a:lumMod val="60000"/>
                    <a:lumOff val="40000"/>
                  </a:srgb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Пироговский Центр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367592" y="4805620"/>
            <a:ext cx="28083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prstClr val="white">
                    <a:lumMod val="65000"/>
                  </a:prstClr>
                </a:solidFill>
                <a:latin typeface="Calibri Light" panose="020F0302020204030204" pitchFamily="34" charset="0"/>
              </a:rPr>
              <a:t>Выбор, проверенный временем!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0" y="411510"/>
            <a:ext cx="1979712" cy="0"/>
          </a:xfrm>
          <a:prstGeom prst="line">
            <a:avLst/>
          </a:prstGeom>
          <a:ln w="57150">
            <a:solidFill>
              <a:srgbClr val="FF0000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Заголовок 1"/>
          <p:cNvSpPr txBox="1">
            <a:spLocks/>
          </p:cNvSpPr>
          <p:nvPr/>
        </p:nvSpPr>
        <p:spPr>
          <a:xfrm>
            <a:off x="2195736" y="123478"/>
            <a:ext cx="6984776" cy="6206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solidFill>
                  <a:srgbClr val="C0504D"/>
                </a:solidFill>
              </a:rPr>
              <a:t>Проблематика расчета цены лекарственного препарата для медицинского применения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5496" y="771550"/>
            <a:ext cx="9016237" cy="2769989"/>
          </a:xfrm>
          <a:prstGeom prst="rect">
            <a:avLst/>
          </a:prstGeom>
          <a:pattFill prst="dkDnDiag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МНН:</a:t>
            </a:r>
            <a:r>
              <a:rPr lang="ru-RU" sz="1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ru-RU" sz="1400" b="1" dirty="0" smtClean="0">
                <a:solidFill>
                  <a:srgbClr val="C0504D"/>
                </a:solidFill>
              </a:rPr>
              <a:t>Декстроза</a:t>
            </a:r>
            <a:endParaRPr lang="ru-RU" sz="1400" b="1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r>
              <a:rPr lang="ru-RU" sz="1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Торговое </a:t>
            </a:r>
            <a:r>
              <a:rPr lang="ru-RU" sz="14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наименование, форма </a:t>
            </a:r>
            <a:r>
              <a:rPr lang="ru-RU" sz="1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выпуска: </a:t>
            </a:r>
            <a:r>
              <a:rPr lang="ru-RU" sz="1400" b="1" dirty="0" smtClean="0">
                <a:solidFill>
                  <a:srgbClr val="C0504D"/>
                </a:solidFill>
              </a:rPr>
              <a:t>Глюкоза</a:t>
            </a:r>
            <a:r>
              <a:rPr lang="ru-RU" sz="1400" b="1" dirty="0">
                <a:solidFill>
                  <a:srgbClr val="C0504D"/>
                </a:solidFill>
              </a:rPr>
              <a:t>, раствор для инфузий 50 мг/мл 400 мл №</a:t>
            </a:r>
            <a:r>
              <a:rPr lang="ru-RU" sz="1400" b="1" dirty="0" smtClean="0">
                <a:solidFill>
                  <a:srgbClr val="C0504D"/>
                </a:solidFill>
              </a:rPr>
              <a:t>1</a:t>
            </a:r>
            <a:endParaRPr lang="ru-RU" sz="1400" b="1" dirty="0">
              <a:solidFill>
                <a:srgbClr val="C0504D"/>
              </a:solidFill>
            </a:endParaRPr>
          </a:p>
          <a:p>
            <a:r>
              <a:rPr lang="ru-RU" sz="14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Код позиции </a:t>
            </a:r>
            <a:r>
              <a:rPr lang="ru-RU" sz="1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КТРУ: </a:t>
            </a:r>
            <a:r>
              <a:rPr lang="ru-RU" sz="1400" b="1" dirty="0" smtClean="0">
                <a:solidFill>
                  <a:srgbClr val="C0504D"/>
                </a:solidFill>
              </a:rPr>
              <a:t>21.20.10.134-000008-1-00003-0000000000000</a:t>
            </a:r>
            <a:endParaRPr lang="ru-RU" sz="1400" b="1" dirty="0">
              <a:solidFill>
                <a:srgbClr val="C0504D"/>
              </a:solidFill>
            </a:endParaRPr>
          </a:p>
          <a:p>
            <a:r>
              <a:rPr lang="ru-RU" sz="14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Единица измерения товара в соответствии с </a:t>
            </a:r>
            <a:r>
              <a:rPr lang="ru-RU" sz="1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ЕСКЛП: </a:t>
            </a:r>
            <a:r>
              <a:rPr lang="ru-RU" sz="1400" b="1" dirty="0" smtClean="0">
                <a:solidFill>
                  <a:srgbClr val="C0504D"/>
                </a:solidFill>
              </a:rPr>
              <a:t>мл</a:t>
            </a:r>
            <a:endParaRPr lang="ru-RU" sz="1400" b="1" dirty="0">
              <a:solidFill>
                <a:srgbClr val="C0504D"/>
              </a:solidFill>
            </a:endParaRPr>
          </a:p>
          <a:p>
            <a:r>
              <a:rPr lang="ru-RU" sz="14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Потребность </a:t>
            </a:r>
            <a:r>
              <a:rPr lang="ru-RU" sz="1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учреждения: </a:t>
            </a:r>
            <a:r>
              <a:rPr lang="ru-RU" sz="1400" b="1" dirty="0" smtClean="0">
                <a:solidFill>
                  <a:srgbClr val="C0504D"/>
                </a:solidFill>
              </a:rPr>
              <a:t>600 </a:t>
            </a:r>
            <a:r>
              <a:rPr lang="ru-RU" sz="1400" b="1" dirty="0" err="1" smtClean="0">
                <a:solidFill>
                  <a:srgbClr val="C0504D"/>
                </a:solidFill>
              </a:rPr>
              <a:t>флак</a:t>
            </a:r>
            <a:r>
              <a:rPr lang="ru-RU" sz="1400" b="1" dirty="0" smtClean="0">
                <a:solidFill>
                  <a:srgbClr val="C0504D"/>
                </a:solidFill>
              </a:rPr>
              <a:t> </a:t>
            </a:r>
            <a:r>
              <a:rPr lang="ru-RU" sz="1400" b="1" dirty="0">
                <a:solidFill>
                  <a:srgbClr val="C0504D"/>
                </a:solidFill>
              </a:rPr>
              <a:t>х</a:t>
            </a:r>
            <a:r>
              <a:rPr lang="ru-RU" sz="1400" b="1" dirty="0" smtClean="0">
                <a:solidFill>
                  <a:srgbClr val="C0504D"/>
                </a:solidFill>
              </a:rPr>
              <a:t> </a:t>
            </a:r>
            <a:r>
              <a:rPr lang="ru-RU" sz="1400" b="1" dirty="0">
                <a:solidFill>
                  <a:srgbClr val="C0504D"/>
                </a:solidFill>
              </a:rPr>
              <a:t>400 </a:t>
            </a:r>
            <a:r>
              <a:rPr lang="ru-RU" sz="1400" b="1" dirty="0" smtClean="0">
                <a:solidFill>
                  <a:srgbClr val="C0504D"/>
                </a:solidFill>
              </a:rPr>
              <a:t>мл = 240 </a:t>
            </a:r>
            <a:r>
              <a:rPr lang="ru-RU" sz="1400" b="1" dirty="0">
                <a:solidFill>
                  <a:srgbClr val="C0504D"/>
                </a:solidFill>
              </a:rPr>
              <a:t>000 </a:t>
            </a:r>
            <a:r>
              <a:rPr lang="ru-RU" sz="1400" b="1" dirty="0" smtClean="0">
                <a:solidFill>
                  <a:srgbClr val="C0504D"/>
                </a:solidFill>
              </a:rPr>
              <a:t>мл</a:t>
            </a:r>
            <a:endParaRPr lang="ru-RU" sz="1400" b="1" dirty="0">
              <a:solidFill>
                <a:srgbClr val="C0504D"/>
              </a:solidFill>
            </a:endParaRPr>
          </a:p>
          <a:p>
            <a:r>
              <a:rPr lang="ru-RU" sz="1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Цена контракта по </a:t>
            </a:r>
            <a:r>
              <a:rPr lang="ru-RU" sz="14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результатам </a:t>
            </a:r>
            <a:r>
              <a:rPr lang="ru-RU" sz="1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торгов: </a:t>
            </a:r>
            <a:r>
              <a:rPr lang="ru-RU" sz="1400" b="1" dirty="0" smtClean="0">
                <a:solidFill>
                  <a:srgbClr val="C0504D"/>
                </a:solidFill>
              </a:rPr>
              <a:t>13 </a:t>
            </a:r>
            <a:r>
              <a:rPr lang="ru-RU" sz="1400" b="1" dirty="0">
                <a:solidFill>
                  <a:srgbClr val="C0504D"/>
                </a:solidFill>
              </a:rPr>
              <a:t>248 </a:t>
            </a:r>
            <a:r>
              <a:rPr lang="ru-RU" sz="1400" b="1" dirty="0" smtClean="0">
                <a:solidFill>
                  <a:srgbClr val="C0504D"/>
                </a:solidFill>
              </a:rPr>
              <a:t>руб. </a:t>
            </a:r>
            <a:r>
              <a:rPr lang="ru-RU" sz="1400" b="1" dirty="0">
                <a:solidFill>
                  <a:srgbClr val="C0504D"/>
                </a:solidFill>
              </a:rPr>
              <a:t>00 </a:t>
            </a:r>
            <a:r>
              <a:rPr lang="ru-RU" sz="1400" b="1" dirty="0" smtClean="0">
                <a:solidFill>
                  <a:srgbClr val="C0504D"/>
                </a:solidFill>
              </a:rPr>
              <a:t>копеек  </a:t>
            </a:r>
          </a:p>
          <a:p>
            <a:r>
              <a:rPr lang="ru-RU" sz="1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Цена за </a:t>
            </a:r>
            <a:r>
              <a:rPr lang="ru-RU" sz="14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единицу измерения </a:t>
            </a:r>
            <a:r>
              <a:rPr lang="ru-RU" sz="1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по ЕСКЛП: </a:t>
            </a:r>
            <a:r>
              <a:rPr lang="ru-RU" sz="1400" b="1" dirty="0">
                <a:solidFill>
                  <a:srgbClr val="C0504D"/>
                </a:solidFill>
              </a:rPr>
              <a:t>13 </a:t>
            </a:r>
            <a:r>
              <a:rPr lang="ru-RU" sz="1400" b="1" dirty="0" smtClean="0">
                <a:solidFill>
                  <a:srgbClr val="C0504D"/>
                </a:solidFill>
              </a:rPr>
              <a:t>248 </a:t>
            </a:r>
            <a:r>
              <a:rPr lang="ru-RU" sz="1400" b="1" dirty="0" smtClean="0">
                <a:solidFill>
                  <a:srgbClr val="C0504D"/>
                </a:solidFill>
              </a:rPr>
              <a:t>руб./</a:t>
            </a:r>
            <a:r>
              <a:rPr lang="ru-RU" sz="1400" b="1" dirty="0" smtClean="0">
                <a:solidFill>
                  <a:srgbClr val="C0504D"/>
                </a:solidFill>
              </a:rPr>
              <a:t>240</a:t>
            </a:r>
            <a:r>
              <a:rPr lang="ru-RU" sz="1400" b="1" dirty="0">
                <a:solidFill>
                  <a:srgbClr val="C0504D"/>
                </a:solidFill>
              </a:rPr>
              <a:t> 000 </a:t>
            </a:r>
            <a:r>
              <a:rPr lang="ru-RU" sz="1400" b="1" dirty="0" smtClean="0">
                <a:solidFill>
                  <a:srgbClr val="C0504D"/>
                </a:solidFill>
              </a:rPr>
              <a:t>мл = 00 руб. </a:t>
            </a:r>
            <a:r>
              <a:rPr lang="ru-RU" sz="1400" b="1" dirty="0">
                <a:solidFill>
                  <a:srgbClr val="C0504D"/>
                </a:solidFill>
              </a:rPr>
              <a:t>5,52 </a:t>
            </a:r>
            <a:r>
              <a:rPr lang="ru-RU" sz="1400" b="1" dirty="0" smtClean="0">
                <a:solidFill>
                  <a:srgbClr val="C0504D"/>
                </a:solidFill>
              </a:rPr>
              <a:t>копейки за 1 мл </a:t>
            </a:r>
          </a:p>
          <a:p>
            <a:r>
              <a:rPr lang="ru-RU" sz="1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Округление до </a:t>
            </a:r>
            <a:r>
              <a:rPr lang="ru-RU" sz="14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целых </a:t>
            </a:r>
            <a:r>
              <a:rPr lang="ru-RU" sz="1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копеек</a:t>
            </a:r>
            <a:r>
              <a:rPr lang="ru-RU" sz="14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:</a:t>
            </a:r>
            <a:endParaRPr lang="ru-RU" sz="1400" b="1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Округление в большую сторону  - </a:t>
            </a:r>
            <a:r>
              <a:rPr lang="ru-RU" sz="1400" b="1" dirty="0" smtClean="0">
                <a:solidFill>
                  <a:srgbClr val="C0504D"/>
                </a:solidFill>
              </a:rPr>
              <a:t>до </a:t>
            </a:r>
            <a:r>
              <a:rPr lang="ru-RU" sz="1400" b="1" dirty="0">
                <a:solidFill>
                  <a:srgbClr val="C0504D"/>
                </a:solidFill>
              </a:rPr>
              <a:t>6 копеек</a:t>
            </a:r>
            <a:r>
              <a:rPr lang="ru-RU" sz="14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, </a:t>
            </a:r>
            <a:r>
              <a:rPr lang="ru-RU" sz="1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превышение </a:t>
            </a:r>
            <a:r>
              <a:rPr lang="ru-RU" sz="14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суммы </a:t>
            </a:r>
            <a:r>
              <a:rPr lang="ru-RU" sz="1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контракта - </a:t>
            </a:r>
            <a:r>
              <a:rPr lang="ru-RU" sz="1400" b="1" dirty="0" smtClean="0">
                <a:solidFill>
                  <a:srgbClr val="C0504D"/>
                </a:solidFill>
              </a:rPr>
              <a:t>14</a:t>
            </a:r>
            <a:r>
              <a:rPr lang="ru-RU" sz="1400" b="1" dirty="0">
                <a:solidFill>
                  <a:srgbClr val="C0504D"/>
                </a:solidFill>
              </a:rPr>
              <a:t> 400 </a:t>
            </a:r>
            <a:r>
              <a:rPr lang="ru-RU" sz="1400" b="1" dirty="0" smtClean="0">
                <a:solidFill>
                  <a:srgbClr val="C0504D"/>
                </a:solidFill>
              </a:rPr>
              <a:t>руб</a:t>
            </a:r>
            <a:r>
              <a:rPr lang="ru-RU" sz="1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.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Округление </a:t>
            </a:r>
            <a:r>
              <a:rPr lang="ru-RU" sz="14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в меньшую сторону </a:t>
            </a:r>
            <a:r>
              <a:rPr lang="ru-RU" sz="1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- </a:t>
            </a:r>
            <a:r>
              <a:rPr lang="ru-RU" sz="1400" b="1" dirty="0" smtClean="0">
                <a:solidFill>
                  <a:srgbClr val="C0504D"/>
                </a:solidFill>
              </a:rPr>
              <a:t>до </a:t>
            </a:r>
            <a:r>
              <a:rPr lang="ru-RU" sz="1400" b="1" dirty="0">
                <a:solidFill>
                  <a:srgbClr val="C0504D"/>
                </a:solidFill>
              </a:rPr>
              <a:t>5 </a:t>
            </a:r>
            <a:r>
              <a:rPr lang="ru-RU" sz="1400" b="1" dirty="0" smtClean="0">
                <a:solidFill>
                  <a:srgbClr val="C0504D"/>
                </a:solidFill>
              </a:rPr>
              <a:t>копеек</a:t>
            </a:r>
            <a:r>
              <a:rPr lang="ru-RU" sz="1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,</a:t>
            </a:r>
            <a:r>
              <a:rPr lang="ru-RU" sz="1400" b="1" dirty="0" smtClean="0">
                <a:solidFill>
                  <a:srgbClr val="C0504D"/>
                </a:solidFill>
              </a:rPr>
              <a:t> </a:t>
            </a:r>
            <a:r>
              <a:rPr lang="ru-RU" sz="1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уменьшение </a:t>
            </a:r>
            <a:r>
              <a:rPr lang="ru-RU" sz="14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суммы контракта </a:t>
            </a:r>
            <a:r>
              <a:rPr lang="ru-RU" sz="1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- </a:t>
            </a:r>
            <a:r>
              <a:rPr lang="ru-RU" sz="1400" b="1" dirty="0" smtClean="0">
                <a:solidFill>
                  <a:srgbClr val="C0504D"/>
                </a:solidFill>
              </a:rPr>
              <a:t>12</a:t>
            </a:r>
            <a:r>
              <a:rPr lang="ru-RU" sz="1400" b="1" dirty="0">
                <a:solidFill>
                  <a:srgbClr val="C0504D"/>
                </a:solidFill>
              </a:rPr>
              <a:t> 000 руб</a:t>
            </a:r>
            <a:r>
              <a:rPr lang="ru-RU" sz="14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. </a:t>
            </a:r>
            <a:endParaRPr lang="ru-RU" sz="1400" b="1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endParaRPr lang="ru-RU" sz="300" b="1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r>
              <a:rPr lang="ru-RU" sz="1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Невозможно выделить </a:t>
            </a:r>
            <a:r>
              <a:rPr lang="ru-RU" sz="14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из цены единицы измерения товара в соответствии с ЕСКЛП, равной </a:t>
            </a:r>
            <a:r>
              <a:rPr lang="ru-RU" sz="1400" b="1" dirty="0">
                <a:solidFill>
                  <a:srgbClr val="C0504D"/>
                </a:solidFill>
              </a:rPr>
              <a:t>5 копейкам</a:t>
            </a:r>
            <a:r>
              <a:rPr lang="ru-RU" sz="14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 или </a:t>
            </a:r>
            <a:r>
              <a:rPr lang="ru-RU" sz="1400" b="1" dirty="0">
                <a:solidFill>
                  <a:srgbClr val="C0504D"/>
                </a:solidFill>
              </a:rPr>
              <a:t>6 копейкам</a:t>
            </a:r>
            <a:r>
              <a:rPr lang="ru-RU" sz="14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, </a:t>
            </a:r>
            <a:r>
              <a:rPr lang="ru-RU" sz="1400" b="1" dirty="0">
                <a:solidFill>
                  <a:srgbClr val="C0504D"/>
                </a:solidFill>
              </a:rPr>
              <a:t>10% НДС </a:t>
            </a:r>
            <a:r>
              <a:rPr lang="ru-RU" sz="1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- сумма </a:t>
            </a:r>
            <a:r>
              <a:rPr lang="ru-RU" sz="1400" b="1" dirty="0" smtClean="0">
                <a:solidFill>
                  <a:srgbClr val="C0504D"/>
                </a:solidFill>
              </a:rPr>
              <a:t>менее </a:t>
            </a:r>
            <a:r>
              <a:rPr lang="ru-RU" sz="1400" b="1" dirty="0">
                <a:solidFill>
                  <a:srgbClr val="C0504D"/>
                </a:solidFill>
              </a:rPr>
              <a:t>1 копейки</a:t>
            </a:r>
            <a:r>
              <a:rPr lang="ru-RU" sz="1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.</a:t>
            </a:r>
            <a:endParaRPr lang="ru-RU" sz="14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31" name="Picture 2" descr="C:\Users\FateevSA\Desktop\Реклама\Наглядка\Листовки для ОННМК\Логотип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576190"/>
            <a:ext cx="298262" cy="29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6C646EE1-E62C-45A5-98B5-9E025E9A3158}"/>
              </a:ext>
            </a:extLst>
          </p:cNvPr>
          <p:cNvSpPr/>
          <p:nvPr/>
        </p:nvSpPr>
        <p:spPr>
          <a:xfrm>
            <a:off x="305891" y="4299942"/>
            <a:ext cx="2105869" cy="7935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prstClr val="white"/>
                </a:solidFill>
                <a:cs typeface="Times New Roman" panose="02020603050405020304" pitchFamily="18" charset="0"/>
              </a:rPr>
              <a:t>Уменьшение до 5 копеек невозможно без согласия поставщика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DCFC7FDA-0AC6-4321-ADAA-693D690702EF}"/>
              </a:ext>
            </a:extLst>
          </p:cNvPr>
          <p:cNvCxnSpPr>
            <a:cxnSpLocks/>
          </p:cNvCxnSpPr>
          <p:nvPr/>
        </p:nvCxnSpPr>
        <p:spPr>
          <a:xfrm>
            <a:off x="1331640" y="4083918"/>
            <a:ext cx="0" cy="216024"/>
          </a:xfrm>
          <a:prstGeom prst="line">
            <a:avLst/>
          </a:prstGeom>
          <a:ln w="50800" cmpd="sng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5159E8F6-A88C-4422-9E90-BF5D05337D61}"/>
              </a:ext>
            </a:extLst>
          </p:cNvPr>
          <p:cNvSpPr/>
          <p:nvPr/>
        </p:nvSpPr>
        <p:spPr>
          <a:xfrm>
            <a:off x="2522431" y="4299942"/>
            <a:ext cx="2049570" cy="7935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prstClr val="white"/>
                </a:solidFill>
                <a:cs typeface="Times New Roman" panose="02020603050405020304" pitchFamily="18" charset="0"/>
              </a:rPr>
              <a:t>Увеличение до 6 копеек повлечет за собой превышение цены контракта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66B1F8E6-9C1A-435C-8A15-2546ACE2AA8C}"/>
              </a:ext>
            </a:extLst>
          </p:cNvPr>
          <p:cNvSpPr/>
          <p:nvPr/>
        </p:nvSpPr>
        <p:spPr>
          <a:xfrm>
            <a:off x="4598734" y="4299942"/>
            <a:ext cx="1710587" cy="7935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prstClr val="white"/>
                </a:solidFill>
                <a:cs typeface="Times New Roman" panose="02020603050405020304" pitchFamily="18" charset="0"/>
              </a:rPr>
              <a:t>Невозможно выделить </a:t>
            </a:r>
            <a:r>
              <a:rPr lang="ru-RU" sz="160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НДС </a:t>
            </a:r>
            <a:endParaRPr lang="ru-RU" sz="1600" dirty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FateevSA\Desktop\error-and-problem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63" y="433783"/>
            <a:ext cx="419553" cy="41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5497" y="3579862"/>
            <a:ext cx="9016236" cy="523220"/>
          </a:xfrm>
          <a:prstGeom prst="rect">
            <a:avLst/>
          </a:prstGeom>
          <a:pattFill prst="dkDnDiag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r>
              <a:rPr lang="ru-RU" sz="1400" b="1" cap="all" dirty="0">
                <a:solidFill>
                  <a:srgbClr val="C0504D"/>
                </a:solidFill>
              </a:rPr>
              <a:t>Указанные проблемы одновременно проявляются как при заключении и регистрации контракта в ЕИС, так и в дальнейшем при его исполнении и размещении </a:t>
            </a:r>
            <a:r>
              <a:rPr lang="ru-RU" sz="1400" b="1" cap="all" dirty="0">
                <a:solidFill>
                  <a:srgbClr val="C0504D"/>
                </a:solidFill>
              </a:rPr>
              <a:t>в </a:t>
            </a:r>
            <a:r>
              <a:rPr lang="ru-RU" sz="1400" b="1" cap="all" dirty="0" smtClean="0">
                <a:solidFill>
                  <a:srgbClr val="C0504D"/>
                </a:solidFill>
              </a:rPr>
              <a:t>ЕИС информации </a:t>
            </a:r>
            <a:r>
              <a:rPr lang="ru-RU" sz="1400" b="1" cap="all" dirty="0" smtClean="0">
                <a:solidFill>
                  <a:srgbClr val="C0504D"/>
                </a:solidFill>
              </a:rPr>
              <a:t>о </a:t>
            </a:r>
            <a:r>
              <a:rPr lang="ru-RU" sz="1400" b="1" cap="all" dirty="0">
                <a:solidFill>
                  <a:srgbClr val="C0504D"/>
                </a:solidFill>
              </a:rPr>
              <a:t>поставке </a:t>
            </a:r>
            <a:r>
              <a:rPr lang="ru-RU" sz="1400" b="1" cap="all" dirty="0" smtClean="0">
                <a:solidFill>
                  <a:srgbClr val="C0504D"/>
                </a:solidFill>
              </a:rPr>
              <a:t>ЛП</a:t>
            </a:r>
            <a:endParaRPr lang="ru-RU" sz="1400" b="1" cap="all" dirty="0">
              <a:solidFill>
                <a:srgbClr val="C0504D"/>
              </a:solidFill>
            </a:endParaRP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xmlns="" id="{DCFC7FDA-0AC6-4321-ADAA-693D690702EF}"/>
              </a:ext>
            </a:extLst>
          </p:cNvPr>
          <p:cNvCxnSpPr>
            <a:cxnSpLocks/>
          </p:cNvCxnSpPr>
          <p:nvPr/>
        </p:nvCxnSpPr>
        <p:spPr>
          <a:xfrm>
            <a:off x="3543269" y="4081436"/>
            <a:ext cx="0" cy="216024"/>
          </a:xfrm>
          <a:prstGeom prst="line">
            <a:avLst/>
          </a:prstGeom>
          <a:ln w="50800" cmpd="sng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xmlns="" id="{DCFC7FDA-0AC6-4321-ADAA-693D690702EF}"/>
              </a:ext>
            </a:extLst>
          </p:cNvPr>
          <p:cNvCxnSpPr>
            <a:cxnSpLocks/>
          </p:cNvCxnSpPr>
          <p:nvPr/>
        </p:nvCxnSpPr>
        <p:spPr>
          <a:xfrm>
            <a:off x="5456903" y="4083918"/>
            <a:ext cx="0" cy="216024"/>
          </a:xfrm>
          <a:prstGeom prst="line">
            <a:avLst/>
          </a:prstGeom>
          <a:ln w="50800" cmpd="sng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309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 rot="5400000">
            <a:off x="6743856" y="81699"/>
            <a:ext cx="894135" cy="2933838"/>
          </a:xfrm>
          <a:prstGeom prst="rect">
            <a:avLst/>
          </a:prstGeom>
          <a:pattFill prst="dkUpDiag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авая фигурная скобка 46"/>
          <p:cNvSpPr/>
          <p:nvPr/>
        </p:nvSpPr>
        <p:spPr>
          <a:xfrm rot="5400000">
            <a:off x="6169384" y="659357"/>
            <a:ext cx="2021159" cy="2955757"/>
          </a:xfrm>
          <a:prstGeom prst="rightBrace">
            <a:avLst>
              <a:gd name="adj1" fmla="val 0"/>
              <a:gd name="adj2" fmla="val 49192"/>
            </a:avLst>
          </a:prstGeom>
          <a:pattFill prst="dkUpDiag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 rot="5400000">
            <a:off x="2219605" y="-548463"/>
            <a:ext cx="1021020" cy="4237110"/>
          </a:xfrm>
          <a:prstGeom prst="rect">
            <a:avLst/>
          </a:prstGeom>
          <a:pattFill prst="dkDnDiag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flipH="1">
            <a:off x="144512" y="555526"/>
            <a:ext cx="8963992" cy="9292"/>
          </a:xfrm>
          <a:prstGeom prst="line">
            <a:avLst/>
          </a:prstGeom>
          <a:ln w="57150">
            <a:solidFill>
              <a:schemeClr val="accent2">
                <a:lumMod val="20000"/>
                <a:lumOff val="80000"/>
              </a:schemeClr>
            </a:solidFill>
            <a:prstDash val="dash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4307730" y="51470"/>
            <a:ext cx="4836270" cy="864096"/>
          </a:xfrm>
          <a:prstGeom prst="rect">
            <a:avLst/>
          </a:prstGeom>
          <a:pattFill prst="pct25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8" name="Picture 2" descr="C:\Users\FateevSA\Desktop\Рисунок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46"/>
            <a:ext cx="1547664" cy="41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Прямая соединительная линия 20"/>
          <p:cNvCxnSpPr/>
          <p:nvPr/>
        </p:nvCxnSpPr>
        <p:spPr>
          <a:xfrm>
            <a:off x="0" y="411510"/>
            <a:ext cx="1979712" cy="0"/>
          </a:xfrm>
          <a:prstGeom prst="line">
            <a:avLst/>
          </a:prstGeom>
          <a:ln w="57150">
            <a:solidFill>
              <a:srgbClr val="FF0000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Заголовок 1"/>
          <p:cNvSpPr txBox="1">
            <a:spLocks/>
          </p:cNvSpPr>
          <p:nvPr/>
        </p:nvSpPr>
        <p:spPr>
          <a:xfrm>
            <a:off x="4179912" y="51470"/>
            <a:ext cx="5000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+mn-cs"/>
              </a:rPr>
              <a:t>Нормативно-справочная информация</a:t>
            </a:r>
            <a:endParaRPr lang="ru-RU" sz="2800" dirty="0">
              <a:solidFill>
                <a:srgbClr val="C00000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9877" y="1080240"/>
            <a:ext cx="1120350" cy="4921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Справочник МНН</a:t>
            </a:r>
            <a:endParaRPr lang="ru-RU" sz="12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578552" y="1307450"/>
            <a:ext cx="1368151" cy="6192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Справочник лекарственных форм</a:t>
            </a:r>
            <a:endParaRPr lang="ru-RU" sz="14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501800" y="1307451"/>
            <a:ext cx="1158432" cy="6183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Справочник кодов ОКПД2</a:t>
            </a:r>
            <a:endParaRPr lang="ru-RU" sz="14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732240" y="1307450"/>
            <a:ext cx="1214428" cy="6221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КЛП</a:t>
            </a:r>
            <a:endParaRPr lang="ru-RU" sz="14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009648" y="1307450"/>
            <a:ext cx="1098855" cy="6127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Справочник видов списания</a:t>
            </a:r>
            <a:endParaRPr lang="ru-RU" sz="14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24911" y="3950109"/>
            <a:ext cx="2648407" cy="10699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Справочник «Лекарственные препараты. Назначения»</a:t>
            </a:r>
            <a:endParaRPr lang="ru-RU" sz="14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723793" y="3950109"/>
            <a:ext cx="2648407" cy="10699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База данных «Лекарственные препараты. Выполнение назначений»</a:t>
            </a:r>
            <a:endParaRPr lang="ru-RU" sz="14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flipH="1">
            <a:off x="144512" y="3651870"/>
            <a:ext cx="8963992" cy="9292"/>
          </a:xfrm>
          <a:prstGeom prst="line">
            <a:avLst/>
          </a:prstGeom>
          <a:ln w="57150">
            <a:solidFill>
              <a:schemeClr val="accent2">
                <a:lumMod val="20000"/>
                <a:lumOff val="80000"/>
              </a:schemeClr>
            </a:solidFill>
            <a:prstDash val="dash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51215" y="3642578"/>
            <a:ext cx="53128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IV </a:t>
            </a:r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уровень (МИС)</a:t>
            </a:r>
            <a:endParaRPr lang="ru-RU" sz="16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51215" y="2931790"/>
            <a:ext cx="53128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III </a:t>
            </a:r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уровень (ИСФХД)</a:t>
            </a:r>
            <a:endParaRPr lang="ru-RU" sz="1600" dirty="0"/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H="1">
            <a:off x="144512" y="2931790"/>
            <a:ext cx="8963992" cy="9292"/>
          </a:xfrm>
          <a:prstGeom prst="line">
            <a:avLst/>
          </a:prstGeom>
          <a:ln w="57150">
            <a:solidFill>
              <a:schemeClr val="accent2">
                <a:lumMod val="20000"/>
                <a:lumOff val="80000"/>
              </a:schemeClr>
            </a:solidFill>
            <a:prstDash val="dash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3273318" y="4479298"/>
            <a:ext cx="472008" cy="0"/>
          </a:xfrm>
          <a:prstGeom prst="line">
            <a:avLst/>
          </a:prstGeom>
          <a:ln w="50800" cmpd="sng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2339752" y="2749335"/>
            <a:ext cx="0" cy="1214782"/>
          </a:xfrm>
          <a:prstGeom prst="line">
            <a:avLst/>
          </a:prstGeom>
          <a:ln w="50800" cmpd="sng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5777100" y="3435846"/>
            <a:ext cx="0" cy="528271"/>
          </a:xfrm>
          <a:prstGeom prst="line">
            <a:avLst/>
          </a:prstGeom>
          <a:ln w="50800" cmpd="sng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>
            <a:off x="5384337" y="2749335"/>
            <a:ext cx="0" cy="288032"/>
          </a:xfrm>
          <a:prstGeom prst="line">
            <a:avLst/>
          </a:prstGeom>
          <a:ln w="50800" cmpd="sng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>
            <a:off x="144512" y="2211710"/>
            <a:ext cx="8963992" cy="9292"/>
          </a:xfrm>
          <a:prstGeom prst="line">
            <a:avLst/>
          </a:prstGeom>
          <a:ln w="57150">
            <a:solidFill>
              <a:schemeClr val="accent2">
                <a:lumMod val="20000"/>
                <a:lumOff val="80000"/>
              </a:schemeClr>
            </a:solidFill>
            <a:prstDash val="dash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35496" y="2283718"/>
            <a:ext cx="53128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II </a:t>
            </a:r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уровень (ИСФХД)</a:t>
            </a:r>
            <a:endParaRPr lang="ru-RU" sz="1600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35496" y="555526"/>
            <a:ext cx="53128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 </a:t>
            </a:r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уровень (ИСФХД)</a:t>
            </a:r>
            <a:endParaRPr lang="ru-RU" sz="1600" dirty="0"/>
          </a:p>
        </p:txBody>
      </p:sp>
      <p:sp>
        <p:nvSpPr>
          <p:cNvPr id="45" name="Правая фигурная скобка 44"/>
          <p:cNvSpPr/>
          <p:nvPr/>
        </p:nvSpPr>
        <p:spPr>
          <a:xfrm rot="5400000">
            <a:off x="2514090" y="21148"/>
            <a:ext cx="432049" cy="4237109"/>
          </a:xfrm>
          <a:prstGeom prst="rightBrace">
            <a:avLst>
              <a:gd name="adj1" fmla="val 0"/>
              <a:gd name="adj2" fmla="val 50000"/>
            </a:avLst>
          </a:prstGeom>
          <a:pattFill prst="dkDnDiag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031909" y="1307450"/>
            <a:ext cx="1178055" cy="6162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Справочник единиц измерения</a:t>
            </a:r>
            <a:endParaRPr lang="ru-RU" sz="14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271004" y="1307451"/>
            <a:ext cx="1178055" cy="6127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Справочник видов назначений</a:t>
            </a:r>
            <a:endParaRPr lang="ru-RU" sz="14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7315" y="1613818"/>
            <a:ext cx="1120350" cy="5040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Справочник кодов АТХ</a:t>
            </a:r>
            <a:endParaRPr lang="ru-RU" sz="14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827479" y="2355726"/>
            <a:ext cx="3968657" cy="3936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Справочник «Лекарственные препараты»</a:t>
            </a:r>
            <a:endParaRPr lang="ru-RU" sz="14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264673" y="3042237"/>
            <a:ext cx="3339775" cy="3936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База данных «</a:t>
            </a:r>
            <a:r>
              <a:rPr lang="ru-RU" sz="16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Номенклатор</a:t>
            </a:r>
            <a:r>
              <a:rPr lang="ru-RU" sz="16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»</a:t>
            </a:r>
            <a:endParaRPr lang="ru-RU" sz="14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38" name="Группа 37"/>
          <p:cNvGrpSpPr/>
          <p:nvPr/>
        </p:nvGrpSpPr>
        <p:grpSpPr>
          <a:xfrm>
            <a:off x="4860032" y="4587974"/>
            <a:ext cx="6368752" cy="560675"/>
            <a:chOff x="4860032" y="4587974"/>
            <a:chExt cx="6368752" cy="560675"/>
          </a:xfrm>
        </p:grpSpPr>
        <p:cxnSp>
          <p:nvCxnSpPr>
            <p:cNvPr id="49" name="Прямая соединительная линия 48"/>
            <p:cNvCxnSpPr/>
            <p:nvPr/>
          </p:nvCxnSpPr>
          <p:spPr>
            <a:xfrm>
              <a:off x="6676407" y="4597124"/>
              <a:ext cx="2463788" cy="0"/>
            </a:xfrm>
            <a:prstGeom prst="line">
              <a:avLst/>
            </a:prstGeom>
            <a:ln w="57150">
              <a:solidFill>
                <a:srgbClr val="FF0000"/>
              </a:solidFill>
            </a:ln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pic>
          <p:nvPicPr>
            <p:cNvPr id="50" name="Picture 2" descr="C:\Users\FateevSA\Desktop\Реклама\Наглядка\Листовки для ОННМК\Логотип.t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2240" y="4648198"/>
              <a:ext cx="298262" cy="299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" name="Подзаголовок 2"/>
            <p:cNvSpPr txBox="1">
              <a:spLocks/>
            </p:cNvSpPr>
            <p:nvPr/>
          </p:nvSpPr>
          <p:spPr>
            <a:xfrm>
              <a:off x="4860032" y="4587974"/>
              <a:ext cx="6368752" cy="52119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800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Calibri Light" panose="020F0302020204030204" pitchFamily="34" charset="0"/>
                  <a:cs typeface="Arial" panose="020B0604020202020204" pitchFamily="34" charset="0"/>
                </a:rPr>
                <a:t>Пироговский Центр</a:t>
              </a:r>
              <a:endParaRPr lang="ru-RU" sz="1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6660232" y="4856261"/>
              <a:ext cx="2808312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b="1" dirty="0" smtClean="0">
                  <a:solidFill>
                    <a:schemeClr val="bg1">
                      <a:lumMod val="65000"/>
                    </a:schemeClr>
                  </a:solidFill>
                  <a:latin typeface="Calibri Light" panose="020F0302020204030204" pitchFamily="34" charset="0"/>
                </a:rPr>
                <a:t>Выбор, проверенный временем!</a:t>
              </a:r>
              <a:endParaRPr lang="ru-RU" sz="1300" b="1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193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4303925" y="118282"/>
            <a:ext cx="4836270" cy="725276"/>
          </a:xfrm>
          <a:prstGeom prst="rect">
            <a:avLst/>
          </a:prstGeom>
          <a:pattFill prst="pct25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8" name="Picture 2" descr="C:\Users\FateevSA\Desktop\Рисунок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46"/>
            <a:ext cx="1547664" cy="41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Прямая соединительная линия 20"/>
          <p:cNvCxnSpPr/>
          <p:nvPr/>
        </p:nvCxnSpPr>
        <p:spPr>
          <a:xfrm>
            <a:off x="0" y="411510"/>
            <a:ext cx="1979712" cy="0"/>
          </a:xfrm>
          <a:prstGeom prst="line">
            <a:avLst/>
          </a:prstGeom>
          <a:ln w="57150">
            <a:solidFill>
              <a:srgbClr val="FF0000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Заголовок 1"/>
          <p:cNvSpPr txBox="1">
            <a:spLocks/>
          </p:cNvSpPr>
          <p:nvPr/>
        </p:nvSpPr>
        <p:spPr>
          <a:xfrm>
            <a:off x="4179912" y="-20538"/>
            <a:ext cx="50006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+mn-cs"/>
              </a:rPr>
              <a:t>Справочник лекарственных препаратов</a:t>
            </a:r>
            <a:endParaRPr lang="ru-RU" sz="1800" dirty="0">
              <a:solidFill>
                <a:srgbClr val="C00000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50" name="Группа 49"/>
          <p:cNvGrpSpPr/>
          <p:nvPr/>
        </p:nvGrpSpPr>
        <p:grpSpPr>
          <a:xfrm>
            <a:off x="4860032" y="4587974"/>
            <a:ext cx="6368752" cy="560675"/>
            <a:chOff x="4860032" y="4587974"/>
            <a:chExt cx="6368752" cy="560675"/>
          </a:xfrm>
        </p:grpSpPr>
        <p:cxnSp>
          <p:nvCxnSpPr>
            <p:cNvPr id="51" name="Прямая соединительная линия 50"/>
            <p:cNvCxnSpPr/>
            <p:nvPr/>
          </p:nvCxnSpPr>
          <p:spPr>
            <a:xfrm>
              <a:off x="6676407" y="4597124"/>
              <a:ext cx="2463788" cy="0"/>
            </a:xfrm>
            <a:prstGeom prst="line">
              <a:avLst/>
            </a:prstGeom>
            <a:ln w="57150">
              <a:solidFill>
                <a:srgbClr val="FF0000"/>
              </a:solidFill>
            </a:ln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pic>
          <p:nvPicPr>
            <p:cNvPr id="52" name="Picture 2" descr="C:\Users\FateevSA\Desktop\Реклама\Наглядка\Листовки для ОННМК\Логотип.t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2240" y="4648198"/>
              <a:ext cx="298262" cy="299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Подзаголовок 2"/>
            <p:cNvSpPr txBox="1">
              <a:spLocks/>
            </p:cNvSpPr>
            <p:nvPr/>
          </p:nvSpPr>
          <p:spPr>
            <a:xfrm>
              <a:off x="4860032" y="4587974"/>
              <a:ext cx="6368752" cy="52119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800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Calibri Light" panose="020F0302020204030204" pitchFamily="34" charset="0"/>
                  <a:cs typeface="Arial" panose="020B0604020202020204" pitchFamily="34" charset="0"/>
                </a:rPr>
                <a:t>Пироговский Центр</a:t>
              </a:r>
              <a:endParaRPr lang="ru-RU" sz="1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6660232" y="4856261"/>
              <a:ext cx="2808312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b="1" dirty="0" smtClean="0">
                  <a:solidFill>
                    <a:schemeClr val="bg1">
                      <a:lumMod val="65000"/>
                    </a:schemeClr>
                  </a:solidFill>
                  <a:latin typeface="Calibri Light" panose="020F0302020204030204" pitchFamily="34" charset="0"/>
                </a:rPr>
                <a:t>Выбор, проверенный временем!</a:t>
              </a:r>
              <a:endParaRPr lang="ru-RU" sz="1300" b="1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</a:endParaRPr>
            </a:p>
          </p:txBody>
        </p:sp>
      </p:grp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2373887"/>
              </p:ext>
            </p:extLst>
          </p:nvPr>
        </p:nvGraphicFramePr>
        <p:xfrm>
          <a:off x="162219" y="870186"/>
          <a:ext cx="8442229" cy="36457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64854"/>
                <a:gridCol w="3292365"/>
                <a:gridCol w="1244139"/>
                <a:gridCol w="1420157"/>
                <a:gridCol w="1020714"/>
              </a:tblGrid>
              <a:tr h="21602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Параметр/характеристика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7662" marR="7662" marT="7662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Обязательность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7662" marR="7662" marT="7662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Используется в МИС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7662" marR="7662" marT="7662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Ввод данных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7662" marR="7662" marT="7662" marB="0" anchor="ctr">
                    <a:solidFill>
                      <a:schemeClr val="accent1"/>
                    </a:solidFill>
                  </a:tcPr>
                </a:tc>
              </a:tr>
              <a:tr h="16089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Наименование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7662" marR="7662" marT="7662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МНН (химическое, групповое)</a:t>
                      </a:r>
                      <a:endParaRPr lang="ru-RU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662" marR="7662" marT="7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B050"/>
                          </a:solidFill>
                          <a:effectLst/>
                        </a:rPr>
                        <a:t>☑</a:t>
                      </a:r>
                      <a:endParaRPr lang="ru-RU" sz="1200" b="1" i="0" u="none" strike="noStrike" dirty="0" smtClean="0">
                        <a:solidFill>
                          <a:srgbClr val="00B050"/>
                        </a:solidFill>
                        <a:effectLst/>
                      </a:endParaRPr>
                    </a:p>
                  </a:txBody>
                  <a:tcPr marL="7662" marR="7662" marT="7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smtClean="0">
                          <a:solidFill>
                            <a:srgbClr val="00B050"/>
                          </a:solidFill>
                          <a:effectLst/>
                        </a:rPr>
                        <a:t>☑</a:t>
                      </a:r>
                      <a:endParaRPr lang="ru-RU" sz="1200" b="1" u="none" strike="noStrike" dirty="0" smtClean="0">
                        <a:solidFill>
                          <a:srgbClr val="00B050"/>
                        </a:solidFill>
                        <a:effectLst/>
                      </a:endParaRPr>
                    </a:p>
                  </a:txBody>
                  <a:tcPr marL="7662" marR="7662" marT="7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С</a:t>
                      </a:r>
                      <a:endParaRPr lang="ru-RU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662" marR="7662" marT="7662" marB="0" anchor="ctr"/>
                </a:tc>
              </a:tr>
              <a:tr h="1608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Латинское наименование МНН</a:t>
                      </a:r>
                      <a:endParaRPr lang="ru-RU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accent2"/>
                          </a:solidFill>
                          <a:effectLst/>
                          <a:latin typeface="Times New Roman"/>
                        </a:rPr>
                        <a:t>☒</a:t>
                      </a:r>
                      <a:endParaRPr lang="ru-RU" sz="1200" b="1" i="0" u="none" strike="noStrike" dirty="0">
                        <a:solidFill>
                          <a:schemeClr val="accent2"/>
                        </a:solidFill>
                        <a:effectLst/>
                        <a:latin typeface="Times New Roman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B050"/>
                          </a:solidFill>
                          <a:effectLst/>
                        </a:rPr>
                        <a:t>☑</a:t>
                      </a:r>
                      <a:endParaRPr lang="ru-RU" sz="1200" b="1" u="none" strike="noStrike" dirty="0" smtClean="0">
                        <a:solidFill>
                          <a:srgbClr val="00B050"/>
                        </a:solidFill>
                        <a:effectLst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А</a:t>
                      </a:r>
                      <a:endParaRPr lang="ru-RU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6089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Код АТХ</a:t>
                      </a:r>
                      <a:endParaRPr lang="ru-RU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662" marR="7662" marT="766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B050"/>
                          </a:solidFill>
                          <a:effectLst/>
                        </a:rPr>
                        <a:t>☑</a:t>
                      </a:r>
                      <a:endParaRPr lang="ru-RU" sz="1200" b="1" u="none" strike="noStrike" dirty="0" smtClean="0">
                        <a:solidFill>
                          <a:srgbClr val="00B050"/>
                        </a:solidFill>
                        <a:effectLst/>
                      </a:endParaRPr>
                    </a:p>
                  </a:txBody>
                  <a:tcPr marL="7662" marR="7662" marT="7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smtClean="0">
                          <a:solidFill>
                            <a:schemeClr val="accent2"/>
                          </a:solidFill>
                          <a:effectLst/>
                          <a:latin typeface="Times New Roman"/>
                        </a:rPr>
                        <a:t>☒</a:t>
                      </a:r>
                      <a:endParaRPr lang="ru-RU" sz="1200" b="1" i="0" u="none" strike="noStrike" dirty="0">
                        <a:solidFill>
                          <a:schemeClr val="accent2"/>
                        </a:solidFill>
                        <a:effectLst/>
                        <a:latin typeface="Times New Roman"/>
                      </a:endParaRPr>
                    </a:p>
                  </a:txBody>
                  <a:tcPr marL="7662" marR="7662" marT="7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П/А</a:t>
                      </a:r>
                      <a:endParaRPr lang="ru-RU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662" marR="7662" marT="7662" marB="0" anchor="ctr"/>
                </a:tc>
              </a:tr>
              <a:tr h="16089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ЖНВЛП</a:t>
                      </a:r>
                      <a:endParaRPr lang="ru-RU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smtClean="0">
                          <a:solidFill>
                            <a:srgbClr val="00B050"/>
                          </a:solidFill>
                          <a:effectLst/>
                        </a:rPr>
                        <a:t>☑</a:t>
                      </a:r>
                      <a:endParaRPr lang="ru-RU" sz="1200" b="1" u="none" strike="noStrike" dirty="0" smtClean="0">
                        <a:solidFill>
                          <a:srgbClr val="00B050"/>
                        </a:solidFill>
                        <a:effectLst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accent2"/>
                          </a:solidFill>
                          <a:effectLst/>
                          <a:latin typeface="Times New Roman"/>
                        </a:rPr>
                        <a:t>☒</a:t>
                      </a:r>
                      <a:endParaRPr lang="ru-RU" sz="1200" b="1" i="0" u="none" strike="noStrike" dirty="0">
                        <a:solidFill>
                          <a:schemeClr val="accent2"/>
                        </a:solidFill>
                        <a:effectLst/>
                        <a:latin typeface="Times New Roman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А</a:t>
                      </a:r>
                      <a:endParaRPr lang="ru-RU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60893">
                <a:tc rowSpan="4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Лекарственная форма</a:t>
                      </a:r>
                      <a:endParaRPr lang="ru-RU" sz="12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62" marR="7662" marT="7662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Группа </a:t>
                      </a:r>
                      <a:r>
                        <a:rPr lang="ru-RU" sz="120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лекарственных форм</a:t>
                      </a:r>
                      <a:endParaRPr lang="ru-RU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662" marR="7662" marT="7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B050"/>
                          </a:solidFill>
                          <a:effectLst/>
                        </a:rPr>
                        <a:t>☑</a:t>
                      </a:r>
                      <a:endParaRPr lang="ru-RU" sz="1200" b="1" u="none" strike="noStrike" dirty="0" smtClean="0">
                        <a:solidFill>
                          <a:srgbClr val="00B050"/>
                        </a:solidFill>
                        <a:effectLst/>
                      </a:endParaRPr>
                    </a:p>
                  </a:txBody>
                  <a:tcPr marL="7662" marR="7662" marT="7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smtClean="0">
                          <a:solidFill>
                            <a:srgbClr val="00B050"/>
                          </a:solidFill>
                          <a:effectLst/>
                        </a:rPr>
                        <a:t>☑</a:t>
                      </a:r>
                      <a:endParaRPr lang="ru-RU" sz="1200" b="1" u="none" strike="noStrike" dirty="0" smtClean="0">
                        <a:solidFill>
                          <a:srgbClr val="00B050"/>
                        </a:solidFill>
                        <a:effectLst/>
                      </a:endParaRPr>
                    </a:p>
                  </a:txBody>
                  <a:tcPr marL="7662" marR="7662" marT="7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С</a:t>
                      </a:r>
                      <a:endParaRPr lang="ru-RU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662" marR="7662" marT="7662" marB="0" anchor="ctr"/>
                </a:tc>
              </a:tr>
              <a:tr h="1608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Лекарственная форма</a:t>
                      </a:r>
                      <a:endParaRPr lang="ru-RU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accent2"/>
                          </a:solidFill>
                          <a:effectLst/>
                          <a:latin typeface="Times New Roman"/>
                        </a:rPr>
                        <a:t>☒</a:t>
                      </a:r>
                      <a:endParaRPr lang="ru-RU" sz="1200" b="1" i="0" u="none" strike="noStrike" dirty="0">
                        <a:solidFill>
                          <a:schemeClr val="accent2"/>
                        </a:solidFill>
                        <a:effectLst/>
                        <a:latin typeface="Times New Roman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B050"/>
                          </a:solidFill>
                          <a:effectLst/>
                        </a:rPr>
                        <a:t>☑</a:t>
                      </a:r>
                      <a:endParaRPr lang="ru-RU" sz="1200" b="1" u="none" strike="noStrike" dirty="0" smtClean="0">
                        <a:solidFill>
                          <a:srgbClr val="00B050"/>
                        </a:solidFill>
                        <a:effectLst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С</a:t>
                      </a:r>
                      <a:endParaRPr lang="ru-RU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608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Свойство лекарственной формы</a:t>
                      </a:r>
                      <a:endParaRPr lang="ru-RU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662" marR="7662" marT="7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B050"/>
                          </a:solidFill>
                          <a:effectLst/>
                        </a:rPr>
                        <a:t>☑</a:t>
                      </a:r>
                      <a:endParaRPr lang="ru-RU" sz="1200" b="1" u="none" strike="noStrike" dirty="0" smtClean="0">
                        <a:solidFill>
                          <a:srgbClr val="00B050"/>
                        </a:solidFill>
                        <a:effectLst/>
                      </a:endParaRPr>
                    </a:p>
                  </a:txBody>
                  <a:tcPr marL="7662" marR="7662" marT="7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smtClean="0">
                          <a:solidFill>
                            <a:schemeClr val="accent2"/>
                          </a:solidFill>
                          <a:effectLst/>
                          <a:latin typeface="Times New Roman"/>
                        </a:rPr>
                        <a:t>☒</a:t>
                      </a:r>
                      <a:endParaRPr lang="ru-RU" sz="1200" b="1" i="0" u="none" strike="noStrike" dirty="0">
                        <a:solidFill>
                          <a:schemeClr val="accent2"/>
                        </a:solidFill>
                        <a:effectLst/>
                        <a:latin typeface="Times New Roman"/>
                      </a:endParaRPr>
                    </a:p>
                  </a:txBody>
                  <a:tcPr marL="7662" marR="7662" marT="7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А</a:t>
                      </a:r>
                      <a:endParaRPr lang="ru-RU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662" marR="7662" marT="7662" marB="0" anchor="ctr"/>
                </a:tc>
              </a:tr>
              <a:tr h="1608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Эквивалентная лекарственная форма</a:t>
                      </a:r>
                      <a:endParaRPr lang="ru-RU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accent2"/>
                          </a:solidFill>
                          <a:effectLst/>
                          <a:latin typeface="Times New Roman"/>
                        </a:rPr>
                        <a:t>☒</a:t>
                      </a:r>
                      <a:endParaRPr lang="ru-RU" sz="1200" b="1" i="0" u="none" strike="noStrike" dirty="0">
                        <a:solidFill>
                          <a:schemeClr val="accent2"/>
                        </a:solidFill>
                        <a:effectLst/>
                        <a:latin typeface="Times New Roman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accent2"/>
                          </a:solidFill>
                          <a:effectLst/>
                          <a:latin typeface="Times New Roman"/>
                        </a:rPr>
                        <a:t>☒</a:t>
                      </a:r>
                      <a:endParaRPr lang="ru-RU" sz="1200" b="1" i="0" u="none" strike="noStrike" dirty="0">
                        <a:solidFill>
                          <a:schemeClr val="accent2"/>
                        </a:solidFill>
                        <a:effectLst/>
                        <a:latin typeface="Times New Roman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С</a:t>
                      </a:r>
                      <a:endParaRPr lang="ru-RU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60893">
                <a:tc rowSpan="10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Дозировка</a:t>
                      </a:r>
                    </a:p>
                  </a:txBody>
                  <a:tcPr marL="7662" marR="7662" marT="7662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Обязательность (масса)</a:t>
                      </a:r>
                      <a:endParaRPr lang="ru-RU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662" marR="7662" marT="7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B050"/>
                          </a:solidFill>
                          <a:effectLst/>
                        </a:rPr>
                        <a:t>☑</a:t>
                      </a:r>
                      <a:endParaRPr lang="ru-RU" sz="1200" b="1" u="none" strike="noStrike" dirty="0" smtClean="0">
                        <a:solidFill>
                          <a:srgbClr val="00B050"/>
                        </a:solidFill>
                        <a:effectLst/>
                      </a:endParaRPr>
                    </a:p>
                  </a:txBody>
                  <a:tcPr marL="7662" marR="7662" marT="7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smtClean="0">
                          <a:solidFill>
                            <a:srgbClr val="00B050"/>
                          </a:solidFill>
                          <a:effectLst/>
                        </a:rPr>
                        <a:t>☑</a:t>
                      </a:r>
                      <a:endParaRPr lang="ru-RU" sz="1200" b="1" u="none" strike="noStrike" dirty="0" smtClean="0">
                        <a:solidFill>
                          <a:srgbClr val="00B050"/>
                        </a:solidFill>
                        <a:effectLst/>
                      </a:endParaRPr>
                    </a:p>
                  </a:txBody>
                  <a:tcPr marL="7662" marR="7662" marT="7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А</a:t>
                      </a:r>
                      <a:endParaRPr lang="ru-RU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662" marR="7662" marT="7662" marB="0" anchor="ctr"/>
                </a:tc>
              </a:tr>
              <a:tr h="1608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Обязательность (объем)</a:t>
                      </a:r>
                      <a:endParaRPr lang="ru-RU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strike="noStrike" dirty="0" smtClean="0">
                          <a:solidFill>
                            <a:srgbClr val="00B050"/>
                          </a:solidFill>
                          <a:effectLst/>
                        </a:rPr>
                        <a:t>☑</a:t>
                      </a:r>
                      <a:r>
                        <a:rPr lang="ru-RU" sz="1200" b="1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/</a:t>
                      </a:r>
                      <a:r>
                        <a:rPr lang="ru-RU" sz="1200" b="1" u="none" strike="noStrike" dirty="0" smtClean="0">
                          <a:solidFill>
                            <a:schemeClr val="accent2"/>
                          </a:solidFill>
                          <a:effectLst/>
                        </a:rPr>
                        <a:t>☒</a:t>
                      </a:r>
                      <a:endParaRPr lang="ru-RU" sz="1200" b="1" i="0" u="none" strike="noStrike" dirty="0">
                        <a:solidFill>
                          <a:schemeClr val="accent2"/>
                        </a:solidFill>
                        <a:effectLst/>
                        <a:latin typeface="Times New Roman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smtClean="0">
                          <a:solidFill>
                            <a:srgbClr val="00B050"/>
                          </a:solidFill>
                          <a:effectLst/>
                        </a:rPr>
                        <a:t>☑</a:t>
                      </a:r>
                      <a:endParaRPr lang="ru-RU" sz="1200" b="1" u="none" strike="noStrike" dirty="0" smtClean="0">
                        <a:solidFill>
                          <a:srgbClr val="00B050"/>
                        </a:solidFill>
                        <a:effectLst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А</a:t>
                      </a:r>
                      <a:endParaRPr lang="ru-RU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608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Обязательность (концентрация)</a:t>
                      </a:r>
                      <a:endParaRPr lang="ru-RU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662" marR="7662" marT="766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strike="noStrike" dirty="0" smtClean="0">
                          <a:solidFill>
                            <a:srgbClr val="00B050"/>
                          </a:solidFill>
                          <a:effectLst/>
                        </a:rPr>
                        <a:t>☑</a:t>
                      </a:r>
                      <a:r>
                        <a:rPr lang="ru-RU" sz="1200" b="1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/</a:t>
                      </a:r>
                      <a:r>
                        <a:rPr lang="ru-RU" sz="1200" b="1" u="none" strike="noStrike" dirty="0" smtClean="0">
                          <a:solidFill>
                            <a:schemeClr val="accent2"/>
                          </a:solidFill>
                          <a:effectLst/>
                        </a:rPr>
                        <a:t>☒</a:t>
                      </a:r>
                      <a:endParaRPr lang="ru-RU" sz="1200" b="1" i="0" u="none" strike="noStrike" dirty="0">
                        <a:solidFill>
                          <a:schemeClr val="accent2"/>
                        </a:solidFill>
                        <a:effectLst/>
                        <a:latin typeface="Times New Roman"/>
                      </a:endParaRPr>
                    </a:p>
                  </a:txBody>
                  <a:tcPr marL="7662" marR="7662" marT="7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smtClean="0">
                          <a:solidFill>
                            <a:srgbClr val="00B050"/>
                          </a:solidFill>
                          <a:effectLst/>
                        </a:rPr>
                        <a:t>☑</a:t>
                      </a:r>
                      <a:endParaRPr lang="ru-RU" sz="1200" b="1" u="none" strike="noStrike" dirty="0" smtClean="0">
                        <a:solidFill>
                          <a:srgbClr val="00B050"/>
                        </a:solidFill>
                        <a:effectLst/>
                      </a:endParaRPr>
                    </a:p>
                  </a:txBody>
                  <a:tcPr marL="7662" marR="7662" marT="7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А</a:t>
                      </a:r>
                      <a:endParaRPr lang="ru-RU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662" marR="7662" marT="7662" marB="0" anchor="ctr"/>
                </a:tc>
              </a:tr>
              <a:tr h="1608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ЕИ (масса)</a:t>
                      </a:r>
                      <a:endParaRPr lang="ru-RU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smtClean="0">
                          <a:solidFill>
                            <a:srgbClr val="00B050"/>
                          </a:solidFill>
                          <a:effectLst/>
                        </a:rPr>
                        <a:t>☑</a:t>
                      </a:r>
                      <a:endParaRPr lang="ru-RU" sz="1200" b="1" u="none" strike="noStrike" dirty="0" smtClean="0">
                        <a:solidFill>
                          <a:srgbClr val="00B050"/>
                        </a:solidFill>
                        <a:effectLst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smtClean="0">
                          <a:solidFill>
                            <a:srgbClr val="00B050"/>
                          </a:solidFill>
                          <a:effectLst/>
                        </a:rPr>
                        <a:t>☑</a:t>
                      </a:r>
                      <a:endParaRPr lang="ru-RU" sz="1200" b="1" u="none" strike="noStrike" dirty="0" smtClean="0">
                        <a:solidFill>
                          <a:srgbClr val="00B050"/>
                        </a:solidFill>
                        <a:effectLst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С</a:t>
                      </a:r>
                      <a:endParaRPr lang="ru-RU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608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Масса ОДВ</a:t>
                      </a:r>
                      <a:endParaRPr lang="ru-RU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662" marR="7662" marT="7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B050"/>
                          </a:solidFill>
                          <a:effectLst/>
                        </a:rPr>
                        <a:t>☑</a:t>
                      </a:r>
                      <a:endParaRPr lang="ru-RU" sz="1200" b="1" u="none" strike="noStrike" dirty="0" smtClean="0">
                        <a:solidFill>
                          <a:srgbClr val="00B050"/>
                        </a:solidFill>
                        <a:effectLst/>
                      </a:endParaRPr>
                    </a:p>
                  </a:txBody>
                  <a:tcPr marL="7662" marR="7662" marT="7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smtClean="0">
                          <a:solidFill>
                            <a:srgbClr val="00B050"/>
                          </a:solidFill>
                          <a:effectLst/>
                        </a:rPr>
                        <a:t>☑</a:t>
                      </a:r>
                      <a:endParaRPr lang="ru-RU" sz="1200" b="1" u="none" strike="noStrike" dirty="0" smtClean="0">
                        <a:solidFill>
                          <a:srgbClr val="00B050"/>
                        </a:solidFill>
                        <a:effectLst/>
                      </a:endParaRPr>
                    </a:p>
                  </a:txBody>
                  <a:tcPr marL="7662" marR="7662" marT="7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П/А</a:t>
                      </a:r>
                      <a:endParaRPr lang="ru-RU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662" marR="7662" marT="7662" marB="0" anchor="ctr"/>
                </a:tc>
              </a:tr>
              <a:tr h="1608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ЕИ (объем)</a:t>
                      </a:r>
                      <a:endParaRPr lang="ru-RU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strike="noStrike" smtClean="0">
                          <a:solidFill>
                            <a:srgbClr val="00B050"/>
                          </a:solidFill>
                          <a:effectLst/>
                        </a:rPr>
                        <a:t>☑</a:t>
                      </a:r>
                      <a:r>
                        <a:rPr lang="ru-RU" sz="1200" b="1" u="none" strike="noStrike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/</a:t>
                      </a:r>
                      <a:r>
                        <a:rPr lang="ru-RU" sz="1200" b="1" u="none" strike="noStrike" smtClean="0">
                          <a:solidFill>
                            <a:schemeClr val="accent2"/>
                          </a:solidFill>
                          <a:effectLst/>
                        </a:rPr>
                        <a:t>☒</a:t>
                      </a:r>
                      <a:endParaRPr lang="ru-RU" sz="1200" b="1" i="0" u="none" strike="noStrike" dirty="0">
                        <a:solidFill>
                          <a:schemeClr val="accent2"/>
                        </a:solidFill>
                        <a:effectLst/>
                        <a:latin typeface="Times New Roman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smtClean="0">
                          <a:solidFill>
                            <a:srgbClr val="00B050"/>
                          </a:solidFill>
                          <a:effectLst/>
                        </a:rPr>
                        <a:t>☑</a:t>
                      </a:r>
                      <a:endParaRPr lang="ru-RU" sz="1200" b="1" u="none" strike="noStrike" dirty="0" smtClean="0">
                        <a:solidFill>
                          <a:srgbClr val="00B050"/>
                        </a:solidFill>
                        <a:effectLst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С</a:t>
                      </a:r>
                      <a:endParaRPr lang="ru-RU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608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Объем ОДВ</a:t>
                      </a:r>
                      <a:endParaRPr lang="ru-RU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662" marR="7662" marT="766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strike="noStrike" dirty="0" smtClean="0">
                          <a:solidFill>
                            <a:srgbClr val="00B050"/>
                          </a:solidFill>
                          <a:effectLst/>
                        </a:rPr>
                        <a:t>☑</a:t>
                      </a:r>
                      <a:r>
                        <a:rPr lang="ru-RU" sz="1200" b="1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/</a:t>
                      </a:r>
                      <a:r>
                        <a:rPr lang="ru-RU" sz="1200" b="1" u="none" strike="noStrike" dirty="0" smtClean="0">
                          <a:solidFill>
                            <a:schemeClr val="accent2"/>
                          </a:solidFill>
                          <a:effectLst/>
                        </a:rPr>
                        <a:t>☒</a:t>
                      </a:r>
                      <a:endParaRPr lang="ru-RU" sz="1200" b="1" i="0" u="none" strike="noStrike" dirty="0">
                        <a:solidFill>
                          <a:schemeClr val="accent2"/>
                        </a:solidFill>
                        <a:effectLst/>
                        <a:latin typeface="Times New Roman"/>
                      </a:endParaRPr>
                    </a:p>
                  </a:txBody>
                  <a:tcPr marL="7662" marR="7662" marT="7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B050"/>
                          </a:solidFill>
                          <a:effectLst/>
                        </a:rPr>
                        <a:t>☑</a:t>
                      </a:r>
                      <a:endParaRPr lang="ru-RU" sz="1200" b="1" u="none" strike="noStrike" dirty="0" smtClean="0">
                        <a:solidFill>
                          <a:srgbClr val="00B050"/>
                        </a:solidFill>
                        <a:effectLst/>
                      </a:endParaRPr>
                    </a:p>
                  </a:txBody>
                  <a:tcPr marL="7662" marR="7662" marT="7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Р</a:t>
                      </a:r>
                      <a:endParaRPr lang="ru-RU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662" marR="7662" marT="7662" marB="0" anchor="ctr"/>
                </a:tc>
              </a:tr>
              <a:tr h="1608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ЕИ (концентрация)</a:t>
                      </a:r>
                      <a:endParaRPr lang="ru-RU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strike="noStrike" smtClean="0">
                          <a:solidFill>
                            <a:srgbClr val="00B050"/>
                          </a:solidFill>
                          <a:effectLst/>
                        </a:rPr>
                        <a:t>☑</a:t>
                      </a:r>
                      <a:r>
                        <a:rPr lang="ru-RU" sz="1200" b="1" u="none" strike="noStrike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/</a:t>
                      </a:r>
                      <a:r>
                        <a:rPr lang="ru-RU" sz="1200" b="1" u="none" strike="noStrike" smtClean="0">
                          <a:solidFill>
                            <a:schemeClr val="accent2"/>
                          </a:solidFill>
                          <a:effectLst/>
                        </a:rPr>
                        <a:t>☒</a:t>
                      </a:r>
                      <a:endParaRPr lang="ru-RU" sz="1200" b="1" i="0" u="none" strike="noStrike" dirty="0">
                        <a:solidFill>
                          <a:schemeClr val="accent2"/>
                        </a:solidFill>
                        <a:effectLst/>
                        <a:latin typeface="Times New Roman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smtClean="0">
                          <a:solidFill>
                            <a:srgbClr val="00B050"/>
                          </a:solidFill>
                          <a:effectLst/>
                        </a:rPr>
                        <a:t>☑</a:t>
                      </a:r>
                      <a:endParaRPr lang="ru-RU" sz="1200" b="1" u="none" strike="noStrike" dirty="0" smtClean="0">
                        <a:solidFill>
                          <a:srgbClr val="00B050"/>
                        </a:solidFill>
                        <a:effectLst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С</a:t>
                      </a:r>
                      <a:endParaRPr lang="ru-RU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608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Концентрация ОДВ</a:t>
                      </a:r>
                      <a:endParaRPr lang="ru-RU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662" marR="7662" marT="766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strike="noStrike" dirty="0" smtClean="0">
                          <a:solidFill>
                            <a:srgbClr val="00B050"/>
                          </a:solidFill>
                          <a:effectLst/>
                        </a:rPr>
                        <a:t>☑</a:t>
                      </a:r>
                      <a:r>
                        <a:rPr lang="ru-RU" sz="1200" b="1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/</a:t>
                      </a:r>
                      <a:r>
                        <a:rPr lang="ru-RU" sz="1200" b="1" u="none" strike="noStrike" dirty="0" smtClean="0">
                          <a:solidFill>
                            <a:schemeClr val="accent2"/>
                          </a:solidFill>
                          <a:effectLst/>
                        </a:rPr>
                        <a:t>☒</a:t>
                      </a:r>
                      <a:endParaRPr lang="ru-RU" sz="1200" b="1" i="0" u="none" strike="noStrike" dirty="0">
                        <a:solidFill>
                          <a:schemeClr val="accent2"/>
                        </a:solidFill>
                        <a:effectLst/>
                        <a:latin typeface="Times New Roman"/>
                      </a:endParaRPr>
                    </a:p>
                  </a:txBody>
                  <a:tcPr marL="7662" marR="7662" marT="7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smtClean="0">
                          <a:solidFill>
                            <a:srgbClr val="00B050"/>
                          </a:solidFill>
                          <a:effectLst/>
                        </a:rPr>
                        <a:t>☑</a:t>
                      </a:r>
                      <a:endParaRPr lang="ru-RU" sz="1200" b="1" u="none" strike="noStrike" dirty="0" smtClean="0">
                        <a:solidFill>
                          <a:srgbClr val="00B050"/>
                        </a:solidFill>
                        <a:effectLst/>
                      </a:endParaRPr>
                    </a:p>
                  </a:txBody>
                  <a:tcPr marL="7662" marR="7662" marT="7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П/А</a:t>
                      </a:r>
                      <a:endParaRPr lang="ru-RU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662" marR="7662" marT="7662" marB="0" anchor="ctr"/>
                </a:tc>
              </a:tr>
              <a:tr h="1685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Дополнительная информация</a:t>
                      </a:r>
                      <a:endParaRPr lang="ru-RU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accent2"/>
                          </a:solidFill>
                          <a:effectLst/>
                          <a:latin typeface="Times New Roman"/>
                        </a:rPr>
                        <a:t>☒</a:t>
                      </a:r>
                      <a:endParaRPr lang="ru-RU" sz="1200" b="1" i="0" u="none" strike="noStrike" dirty="0">
                        <a:solidFill>
                          <a:schemeClr val="accent2"/>
                        </a:solidFill>
                        <a:effectLst/>
                        <a:latin typeface="Times New Roman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B050"/>
                          </a:solidFill>
                          <a:effectLst/>
                        </a:rPr>
                        <a:t>☑</a:t>
                      </a:r>
                      <a:endParaRPr lang="ru-RU" sz="1200" b="1" u="none" strike="noStrike" dirty="0" smtClean="0">
                        <a:solidFill>
                          <a:srgbClr val="00B050"/>
                        </a:solidFill>
                        <a:effectLst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Р</a:t>
                      </a:r>
                      <a:endParaRPr lang="ru-RU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279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4303925" y="51470"/>
            <a:ext cx="4836270" cy="725276"/>
          </a:xfrm>
          <a:prstGeom prst="rect">
            <a:avLst/>
          </a:prstGeom>
          <a:pattFill prst="pct25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8" name="Picture 2" descr="C:\Users\FateevSA\Desktop\Рисунок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46"/>
            <a:ext cx="1547664" cy="41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Прямая соединительная линия 20"/>
          <p:cNvCxnSpPr/>
          <p:nvPr/>
        </p:nvCxnSpPr>
        <p:spPr>
          <a:xfrm>
            <a:off x="0" y="411510"/>
            <a:ext cx="1979712" cy="0"/>
          </a:xfrm>
          <a:prstGeom prst="line">
            <a:avLst/>
          </a:prstGeom>
          <a:ln w="57150">
            <a:solidFill>
              <a:srgbClr val="FF0000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Заголовок 1"/>
          <p:cNvSpPr txBox="1">
            <a:spLocks/>
          </p:cNvSpPr>
          <p:nvPr/>
        </p:nvSpPr>
        <p:spPr>
          <a:xfrm>
            <a:off x="4179912" y="-20538"/>
            <a:ext cx="50006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+mn-cs"/>
              </a:rPr>
              <a:t>Матрица лекарственных форм (дозировка)</a:t>
            </a:r>
            <a:endParaRPr lang="ru-RU" sz="1800" dirty="0">
              <a:solidFill>
                <a:srgbClr val="C00000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50" name="Группа 49"/>
          <p:cNvGrpSpPr/>
          <p:nvPr/>
        </p:nvGrpSpPr>
        <p:grpSpPr>
          <a:xfrm>
            <a:off x="4860032" y="4587974"/>
            <a:ext cx="6368752" cy="560675"/>
            <a:chOff x="4860032" y="4587974"/>
            <a:chExt cx="6368752" cy="560675"/>
          </a:xfrm>
        </p:grpSpPr>
        <p:cxnSp>
          <p:nvCxnSpPr>
            <p:cNvPr id="51" name="Прямая соединительная линия 50"/>
            <p:cNvCxnSpPr/>
            <p:nvPr/>
          </p:nvCxnSpPr>
          <p:spPr>
            <a:xfrm>
              <a:off x="6676407" y="4597124"/>
              <a:ext cx="2463788" cy="0"/>
            </a:xfrm>
            <a:prstGeom prst="line">
              <a:avLst/>
            </a:prstGeom>
            <a:ln w="57150">
              <a:solidFill>
                <a:srgbClr val="FF0000"/>
              </a:solidFill>
            </a:ln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pic>
          <p:nvPicPr>
            <p:cNvPr id="52" name="Picture 2" descr="C:\Users\FateevSA\Desktop\Реклама\Наглядка\Листовки для ОННМК\Логотип.t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2240" y="4648198"/>
              <a:ext cx="298262" cy="299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Подзаголовок 2"/>
            <p:cNvSpPr txBox="1">
              <a:spLocks/>
            </p:cNvSpPr>
            <p:nvPr/>
          </p:nvSpPr>
          <p:spPr>
            <a:xfrm>
              <a:off x="4860032" y="4587974"/>
              <a:ext cx="6368752" cy="52119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800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Calibri Light" panose="020F0302020204030204" pitchFamily="34" charset="0"/>
                  <a:cs typeface="Arial" panose="020B0604020202020204" pitchFamily="34" charset="0"/>
                </a:rPr>
                <a:t>Пироговский Центр</a:t>
              </a:r>
              <a:endParaRPr lang="ru-RU" sz="1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6660232" y="4856261"/>
              <a:ext cx="2808312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b="1" dirty="0" smtClean="0">
                  <a:solidFill>
                    <a:schemeClr val="bg1">
                      <a:lumMod val="65000"/>
                    </a:schemeClr>
                  </a:solidFill>
                  <a:latin typeface="Calibri Light" panose="020F0302020204030204" pitchFamily="34" charset="0"/>
                </a:rPr>
                <a:t>Выбор, проверенный временем!</a:t>
              </a:r>
              <a:endParaRPr lang="ru-RU" sz="1300" b="1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</a:endParaRPr>
            </a:p>
          </p:txBody>
        </p:sp>
      </p:grp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5294673"/>
              </p:ext>
            </p:extLst>
          </p:nvPr>
        </p:nvGraphicFramePr>
        <p:xfrm>
          <a:off x="323528" y="987574"/>
          <a:ext cx="8496945" cy="3240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58784"/>
                <a:gridCol w="1288204"/>
                <a:gridCol w="1082984"/>
                <a:gridCol w="1034613"/>
                <a:gridCol w="1116153"/>
                <a:gridCol w="1177910"/>
                <a:gridCol w="1138297"/>
              </a:tblGrid>
              <a:tr h="56752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Группа лекарственных форм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Масса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Объем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Концентрация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42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Обязательно</a:t>
                      </a:r>
                      <a:endParaRPr lang="ru-RU" sz="1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ед</a:t>
                      </a:r>
                      <a:endParaRPr lang="ru-RU" sz="1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Обязательно</a:t>
                      </a:r>
                      <a:endParaRPr lang="ru-RU" sz="1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ед</a:t>
                      </a:r>
                      <a:endParaRPr lang="ru-RU" sz="1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Обязательно</a:t>
                      </a:r>
                      <a:endParaRPr lang="ru-RU" sz="1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ед</a:t>
                      </a:r>
                      <a:endParaRPr lang="ru-RU" sz="1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32285">
                <a:tc>
                  <a:txBody>
                    <a:bodyPr/>
                    <a:lstStyle/>
                    <a:p>
                      <a:pPr marL="0" indent="87313" algn="l" fontAlgn="t"/>
                      <a:r>
                        <a:rPr lang="ru-RU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Сухие (твердые)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 smtClean="0">
                          <a:solidFill>
                            <a:srgbClr val="00B050"/>
                          </a:solidFill>
                          <a:effectLst/>
                        </a:rPr>
                        <a:t>☑</a:t>
                      </a:r>
                      <a:endParaRPr lang="ru-RU" sz="44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МГ (МЕ, ЕД…)</a:t>
                      </a:r>
                      <a:endParaRPr lang="ru-RU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pattFill prst="pct30">
                      <a:fgClr>
                        <a:schemeClr val="tx1">
                          <a:lumMod val="65000"/>
                          <a:lumOff val="3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pattFill prst="pct30">
                      <a:fgClr>
                        <a:schemeClr val="tx1">
                          <a:lumMod val="65000"/>
                          <a:lumOff val="3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pattFill prst="pct30">
                      <a:fgClr>
                        <a:schemeClr val="tx1">
                          <a:lumMod val="65000"/>
                          <a:lumOff val="3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pattFill prst="pct30">
                      <a:fgClr>
                        <a:schemeClr val="tx1">
                          <a:lumMod val="65000"/>
                          <a:lumOff val="3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732285">
                <a:tc>
                  <a:txBody>
                    <a:bodyPr/>
                    <a:lstStyle/>
                    <a:p>
                      <a:pPr marL="0" indent="87313" algn="l" fontAlgn="t"/>
                      <a:r>
                        <a:rPr lang="ru-RU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Жидкие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smtClean="0">
                          <a:solidFill>
                            <a:srgbClr val="00B050"/>
                          </a:solidFill>
                          <a:effectLst/>
                        </a:rPr>
                        <a:t>☑</a:t>
                      </a:r>
                      <a:endParaRPr lang="ru-RU" sz="44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МГ (МЕ, ЕД…)</a:t>
                      </a:r>
                      <a:endParaRPr lang="ru-RU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 smtClean="0">
                          <a:solidFill>
                            <a:srgbClr val="00B050"/>
                          </a:solidFill>
                          <a:effectLst/>
                        </a:rPr>
                        <a:t>☑</a:t>
                      </a:r>
                      <a:endParaRPr lang="ru-RU" sz="28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МЛ</a:t>
                      </a:r>
                      <a:endParaRPr lang="ru-RU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 smtClean="0">
                          <a:solidFill>
                            <a:srgbClr val="00B050"/>
                          </a:solidFill>
                          <a:effectLst/>
                        </a:rPr>
                        <a:t>☑</a:t>
                      </a:r>
                      <a:endParaRPr lang="ru-RU" sz="28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%</a:t>
                      </a:r>
                      <a:endParaRPr lang="ru-RU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13978">
                <a:tc>
                  <a:txBody>
                    <a:bodyPr/>
                    <a:lstStyle/>
                    <a:p>
                      <a:pPr marL="0" indent="87313" algn="l" fontAlgn="t"/>
                      <a:r>
                        <a:rPr lang="ru-RU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Мягкие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 smtClean="0">
                          <a:solidFill>
                            <a:srgbClr val="00B050"/>
                          </a:solidFill>
                          <a:effectLst/>
                        </a:rPr>
                        <a:t>☑</a:t>
                      </a:r>
                      <a:endParaRPr lang="ru-RU" sz="44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МГ (МЕ, ЕД…)</a:t>
                      </a:r>
                      <a:endParaRPr lang="ru-RU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ru-RU" sz="1600" b="0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pattFill prst="pct30">
                      <a:fgClr>
                        <a:schemeClr val="tx1">
                          <a:lumMod val="65000"/>
                          <a:lumOff val="3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ru-RU" sz="1600" b="0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pattFill prst="pct30">
                      <a:fgClr>
                        <a:schemeClr val="tx1">
                          <a:lumMod val="65000"/>
                          <a:lumOff val="3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 smtClean="0">
                          <a:solidFill>
                            <a:schemeClr val="accent2"/>
                          </a:solidFill>
                          <a:effectLst/>
                          <a:latin typeface="Times New Roman"/>
                        </a:rPr>
                        <a:t>☒</a:t>
                      </a:r>
                      <a:endParaRPr lang="ru-RU" sz="2000" b="1" i="0" u="none" strike="noStrike" dirty="0">
                        <a:solidFill>
                          <a:schemeClr val="accent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%</a:t>
                      </a:r>
                      <a:endParaRPr lang="ru-RU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560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4303925" y="51470"/>
            <a:ext cx="4836270" cy="725276"/>
          </a:xfrm>
          <a:prstGeom prst="rect">
            <a:avLst/>
          </a:prstGeom>
          <a:pattFill prst="pct25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8" name="Picture 2" descr="C:\Users\FateevSA\Desktop\Рисунок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46"/>
            <a:ext cx="1547664" cy="41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Прямая соединительная линия 20"/>
          <p:cNvCxnSpPr/>
          <p:nvPr/>
        </p:nvCxnSpPr>
        <p:spPr>
          <a:xfrm>
            <a:off x="0" y="411510"/>
            <a:ext cx="1979712" cy="0"/>
          </a:xfrm>
          <a:prstGeom prst="line">
            <a:avLst/>
          </a:prstGeom>
          <a:ln w="57150">
            <a:solidFill>
              <a:srgbClr val="FF0000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Заголовок 1"/>
          <p:cNvSpPr txBox="1">
            <a:spLocks/>
          </p:cNvSpPr>
          <p:nvPr/>
        </p:nvSpPr>
        <p:spPr>
          <a:xfrm>
            <a:off x="4179912" y="-20538"/>
            <a:ext cx="50006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+mn-cs"/>
              </a:rPr>
              <a:t>Справочник лекарственных препаратов</a:t>
            </a:r>
            <a:endParaRPr lang="ru-RU" sz="1800" dirty="0">
              <a:solidFill>
                <a:srgbClr val="C00000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5868558"/>
              </p:ext>
            </p:extLst>
          </p:nvPr>
        </p:nvGraphicFramePr>
        <p:xfrm>
          <a:off x="162219" y="784796"/>
          <a:ext cx="8442229" cy="38031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12168"/>
                <a:gridCol w="3185645"/>
                <a:gridCol w="1296144"/>
                <a:gridCol w="1440160"/>
                <a:gridCol w="1008112"/>
              </a:tblGrid>
              <a:tr h="176111"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Параметр/характеристика</a:t>
                      </a:r>
                    </a:p>
                  </a:txBody>
                  <a:tcPr marL="7662" marR="7662" marT="7662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Обязательность</a:t>
                      </a:r>
                    </a:p>
                  </a:txBody>
                  <a:tcPr marL="7662" marR="7662" marT="7662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Используется в МИС</a:t>
                      </a:r>
                    </a:p>
                  </a:txBody>
                  <a:tcPr marL="7662" marR="7662" marT="7662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Ввод данных</a:t>
                      </a:r>
                    </a:p>
                  </a:txBody>
                  <a:tcPr marL="7662" marR="7662" marT="7662" marB="0" anchor="ctr">
                    <a:solidFill>
                      <a:schemeClr val="accent1"/>
                    </a:solidFill>
                  </a:tcPr>
                </a:tc>
              </a:tr>
              <a:tr h="176111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Параметры назначения и списания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62" marR="7662" marT="7662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Вид единицы назначения</a:t>
                      </a:r>
                      <a:endParaRPr lang="ru-RU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662" marR="7662" marT="7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B050"/>
                          </a:solidFill>
                          <a:effectLst/>
                        </a:rPr>
                        <a:t>☑</a:t>
                      </a:r>
                      <a:endParaRPr lang="ru-RU" sz="1200" b="1" i="0" u="none" strike="noStrike" dirty="0" smtClean="0">
                        <a:solidFill>
                          <a:srgbClr val="00B050"/>
                        </a:solidFill>
                        <a:effectLst/>
                      </a:endParaRPr>
                    </a:p>
                  </a:txBody>
                  <a:tcPr marL="7662" marR="7662" marT="7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smtClean="0">
                          <a:solidFill>
                            <a:srgbClr val="00B050"/>
                          </a:solidFill>
                          <a:effectLst/>
                        </a:rPr>
                        <a:t>☑</a:t>
                      </a:r>
                      <a:endParaRPr lang="ru-RU" sz="1200" b="1" i="0" u="none" strike="noStrike" dirty="0" smtClean="0">
                        <a:solidFill>
                          <a:srgbClr val="00B050"/>
                        </a:solidFill>
                        <a:effectLst/>
                      </a:endParaRPr>
                    </a:p>
                  </a:txBody>
                  <a:tcPr marL="7662" marR="7662" marT="7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А / С</a:t>
                      </a:r>
                      <a:endParaRPr lang="ru-RU" sz="12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662" marR="7662" marT="7662" marB="0" anchor="ctr"/>
                </a:tc>
              </a:tr>
              <a:tr h="1761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Иная единица назначения</a:t>
                      </a:r>
                      <a:endParaRPr lang="ru-RU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smtClean="0">
                          <a:solidFill>
                            <a:schemeClr val="accent2"/>
                          </a:solidFill>
                          <a:effectLst/>
                          <a:latin typeface="Times New Roman"/>
                        </a:rPr>
                        <a:t>☒</a:t>
                      </a:r>
                      <a:endParaRPr lang="ru-RU" sz="1200" b="1" i="0" u="none" strike="noStrike" dirty="0">
                        <a:solidFill>
                          <a:schemeClr val="accent2"/>
                        </a:solidFill>
                        <a:effectLst/>
                        <a:latin typeface="Times New Roman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smtClean="0">
                          <a:solidFill>
                            <a:srgbClr val="00B050"/>
                          </a:solidFill>
                          <a:effectLst/>
                        </a:rPr>
                        <a:t>☑</a:t>
                      </a:r>
                      <a:endParaRPr lang="ru-RU" sz="1200" b="1" i="0" u="none" strike="noStrike" dirty="0" smtClean="0">
                        <a:solidFill>
                          <a:srgbClr val="00B050"/>
                        </a:solidFill>
                        <a:effectLst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А / С</a:t>
                      </a:r>
                      <a:endParaRPr lang="ru-RU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61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Нельзя назначать</a:t>
                      </a:r>
                      <a:endParaRPr lang="ru-RU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662" marR="7662" marT="7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accent2"/>
                          </a:solidFill>
                          <a:effectLst/>
                          <a:latin typeface="Times New Roman"/>
                        </a:rPr>
                        <a:t>☒</a:t>
                      </a:r>
                      <a:endParaRPr lang="ru-RU" sz="1200" b="1" i="0" u="none" strike="noStrike" dirty="0">
                        <a:solidFill>
                          <a:schemeClr val="accent2"/>
                        </a:solidFill>
                        <a:effectLst/>
                        <a:latin typeface="Times New Roman"/>
                      </a:endParaRPr>
                    </a:p>
                  </a:txBody>
                  <a:tcPr marL="7662" marR="7662" marT="7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smtClean="0">
                          <a:solidFill>
                            <a:srgbClr val="00B050"/>
                          </a:solidFill>
                          <a:effectLst/>
                        </a:rPr>
                        <a:t>☑</a:t>
                      </a:r>
                      <a:endParaRPr lang="ru-RU" sz="1200" b="1" i="0" u="none" strike="noStrike" dirty="0" smtClean="0">
                        <a:solidFill>
                          <a:srgbClr val="00B050"/>
                        </a:solidFill>
                        <a:effectLst/>
                      </a:endParaRPr>
                    </a:p>
                  </a:txBody>
                  <a:tcPr marL="7662" marR="7662" marT="7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С</a:t>
                      </a:r>
                      <a:endParaRPr lang="ru-RU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662" marR="7662" marT="7662" marB="0" anchor="ctr"/>
                </a:tc>
              </a:tr>
              <a:tr h="1761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Вид единицы списания</a:t>
                      </a:r>
                      <a:endParaRPr lang="ru-RU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B050"/>
                          </a:solidFill>
                          <a:effectLst/>
                        </a:rPr>
                        <a:t>☑</a:t>
                      </a:r>
                      <a:endParaRPr lang="ru-RU" sz="1200" b="1" i="0" u="none" strike="noStrike" dirty="0" smtClean="0">
                        <a:solidFill>
                          <a:srgbClr val="00B050"/>
                        </a:solidFill>
                        <a:effectLst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smtClean="0">
                          <a:solidFill>
                            <a:srgbClr val="00B050"/>
                          </a:solidFill>
                          <a:effectLst/>
                        </a:rPr>
                        <a:t>☑</a:t>
                      </a:r>
                      <a:endParaRPr lang="ru-RU" sz="1200" b="1" i="0" u="none" strike="noStrike" dirty="0" smtClean="0">
                        <a:solidFill>
                          <a:srgbClr val="00B050"/>
                        </a:solidFill>
                        <a:effectLst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А / С</a:t>
                      </a:r>
                      <a:endParaRPr lang="ru-RU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451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Коэффициент пересчета единицы назначения в единицы списания</a:t>
                      </a:r>
                      <a:endParaRPr lang="ru-RU" sz="12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662" marR="7662" marT="7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accent2"/>
                          </a:solidFill>
                          <a:effectLst/>
                          <a:latin typeface="Times New Roman"/>
                        </a:rPr>
                        <a:t>☒</a:t>
                      </a:r>
                      <a:endParaRPr lang="ru-RU" sz="1200" b="1" i="0" u="none" strike="noStrike" dirty="0">
                        <a:solidFill>
                          <a:schemeClr val="accent2"/>
                        </a:solidFill>
                        <a:effectLst/>
                        <a:latin typeface="Times New Roman"/>
                      </a:endParaRPr>
                    </a:p>
                  </a:txBody>
                  <a:tcPr marL="7662" marR="7662" marT="7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smtClean="0">
                          <a:solidFill>
                            <a:srgbClr val="00B050"/>
                          </a:solidFill>
                          <a:effectLst/>
                        </a:rPr>
                        <a:t>☑</a:t>
                      </a:r>
                      <a:endParaRPr lang="ru-RU" sz="1200" b="1" i="0" u="none" strike="noStrike" dirty="0" smtClean="0">
                        <a:solidFill>
                          <a:srgbClr val="00B050"/>
                        </a:solidFill>
                        <a:effectLst/>
                      </a:endParaRPr>
                    </a:p>
                  </a:txBody>
                  <a:tcPr marL="7662" marR="7662" marT="7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П/А</a:t>
                      </a:r>
                      <a:endParaRPr lang="ru-RU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662" marR="7662" marT="7662" marB="0" anchor="ctr"/>
                </a:tc>
              </a:tr>
              <a:tr h="1761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Порядок списания</a:t>
                      </a:r>
                      <a:endParaRPr lang="ru-RU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smtClean="0">
                          <a:solidFill>
                            <a:srgbClr val="00B050"/>
                          </a:solidFill>
                          <a:effectLst/>
                        </a:rPr>
                        <a:t>☑</a:t>
                      </a:r>
                      <a:endParaRPr lang="ru-RU" sz="1200" b="1" i="0" u="none" strike="noStrike" dirty="0" smtClean="0">
                        <a:solidFill>
                          <a:srgbClr val="00B050"/>
                        </a:solidFill>
                        <a:effectLst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B050"/>
                          </a:solidFill>
                          <a:effectLst/>
                        </a:rPr>
                        <a:t>☑</a:t>
                      </a:r>
                      <a:endParaRPr lang="ru-RU" sz="1200" b="1" i="0" u="none" strike="noStrike" dirty="0" smtClean="0">
                        <a:solidFill>
                          <a:srgbClr val="00B050"/>
                        </a:solidFill>
                        <a:effectLst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С</a:t>
                      </a:r>
                      <a:endParaRPr lang="ru-RU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61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Разрешить дробное списание</a:t>
                      </a:r>
                      <a:endParaRPr lang="ru-RU" sz="12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662" marR="7662" marT="7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smtClean="0">
                          <a:solidFill>
                            <a:srgbClr val="00B050"/>
                          </a:solidFill>
                          <a:effectLst/>
                        </a:rPr>
                        <a:t>☑</a:t>
                      </a:r>
                      <a:endParaRPr lang="ru-RU" sz="1200" b="1" i="0" u="none" strike="noStrike" dirty="0" smtClean="0">
                        <a:solidFill>
                          <a:srgbClr val="00B050"/>
                        </a:solidFill>
                        <a:effectLst/>
                      </a:endParaRPr>
                    </a:p>
                  </a:txBody>
                  <a:tcPr marL="7662" marR="7662" marT="7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B050"/>
                          </a:solidFill>
                          <a:effectLst/>
                        </a:rPr>
                        <a:t>☑</a:t>
                      </a:r>
                      <a:endParaRPr lang="ru-RU" sz="1200" b="1" i="0" u="none" strike="noStrike" dirty="0" smtClean="0">
                        <a:solidFill>
                          <a:srgbClr val="00B050"/>
                        </a:solidFill>
                        <a:effectLst/>
                      </a:endParaRPr>
                    </a:p>
                  </a:txBody>
                  <a:tcPr marL="7662" marR="7662" marT="7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С</a:t>
                      </a:r>
                      <a:endParaRPr lang="ru-RU" sz="12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662" marR="7662" marT="7662" marB="0" anchor="ctr"/>
                </a:tc>
              </a:tr>
              <a:tr h="1761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Группа требований</a:t>
                      </a:r>
                      <a:endParaRPr lang="ru-RU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smtClean="0">
                          <a:solidFill>
                            <a:srgbClr val="00B050"/>
                          </a:solidFill>
                          <a:effectLst/>
                        </a:rPr>
                        <a:t>☑</a:t>
                      </a:r>
                      <a:endParaRPr lang="ru-RU" sz="1200" b="1" i="0" u="none" strike="noStrike" dirty="0" smtClean="0">
                        <a:solidFill>
                          <a:srgbClr val="00B050"/>
                        </a:solidFill>
                        <a:effectLst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B050"/>
                          </a:solidFill>
                          <a:effectLst/>
                        </a:rPr>
                        <a:t>☑</a:t>
                      </a:r>
                      <a:endParaRPr lang="ru-RU" sz="1200" b="1" i="0" u="none" strike="noStrike" dirty="0" smtClean="0">
                        <a:solidFill>
                          <a:srgbClr val="00B050"/>
                        </a:solidFill>
                        <a:effectLst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С</a:t>
                      </a:r>
                      <a:endParaRPr lang="ru-RU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6111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Параметры норматива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62" marR="7662" marT="7662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VEN-</a:t>
                      </a:r>
                      <a:r>
                        <a:rPr lang="ru-RU" sz="12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анализ</a:t>
                      </a:r>
                      <a:endParaRPr lang="ru-RU" sz="12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662" marR="7662" marT="7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smtClean="0">
                          <a:solidFill>
                            <a:srgbClr val="00B050"/>
                          </a:solidFill>
                          <a:effectLst/>
                        </a:rPr>
                        <a:t>☑</a:t>
                      </a:r>
                      <a:endParaRPr lang="ru-RU" sz="1200" b="1" i="0" u="none" strike="noStrike" dirty="0" smtClean="0">
                        <a:solidFill>
                          <a:srgbClr val="00B050"/>
                        </a:solidFill>
                        <a:effectLst/>
                      </a:endParaRPr>
                    </a:p>
                  </a:txBody>
                  <a:tcPr marL="7662" marR="7662" marT="7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smtClean="0">
                          <a:solidFill>
                            <a:schemeClr val="accent2"/>
                          </a:solidFill>
                          <a:effectLst/>
                          <a:latin typeface="Times New Roman"/>
                        </a:rPr>
                        <a:t>☒</a:t>
                      </a:r>
                      <a:endParaRPr lang="ru-RU" sz="1200" b="1" i="0" u="none" strike="noStrike" dirty="0">
                        <a:solidFill>
                          <a:schemeClr val="accent2"/>
                        </a:solidFill>
                        <a:effectLst/>
                        <a:latin typeface="Times New Roman"/>
                      </a:endParaRPr>
                    </a:p>
                  </a:txBody>
                  <a:tcPr marL="7662" marR="7662" marT="7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С</a:t>
                      </a:r>
                      <a:endParaRPr lang="ru-RU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662" marR="7662" marT="7662" marB="0" anchor="ctr"/>
                </a:tc>
              </a:tr>
              <a:tr h="1761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XYZ-</a:t>
                      </a:r>
                      <a:r>
                        <a:rPr lang="ru-RU" sz="12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анализ</a:t>
                      </a:r>
                      <a:endParaRPr lang="ru-RU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smtClean="0">
                          <a:solidFill>
                            <a:srgbClr val="00B050"/>
                          </a:solidFill>
                          <a:effectLst/>
                        </a:rPr>
                        <a:t>☑</a:t>
                      </a:r>
                      <a:endParaRPr lang="ru-RU" sz="1200" b="1" i="0" u="none" strike="noStrike" dirty="0" smtClean="0">
                        <a:solidFill>
                          <a:srgbClr val="00B050"/>
                        </a:solidFill>
                        <a:effectLst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smtClean="0">
                          <a:solidFill>
                            <a:schemeClr val="accent2"/>
                          </a:solidFill>
                          <a:effectLst/>
                          <a:latin typeface="Times New Roman"/>
                        </a:rPr>
                        <a:t>☒</a:t>
                      </a:r>
                      <a:endParaRPr lang="ru-RU" sz="1200" b="1" i="0" u="none" strike="noStrike" dirty="0">
                        <a:solidFill>
                          <a:schemeClr val="accent2"/>
                        </a:solidFill>
                        <a:effectLst/>
                        <a:latin typeface="Times New Roman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А</a:t>
                      </a:r>
                      <a:endParaRPr lang="ru-RU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61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ABC-</a:t>
                      </a:r>
                      <a:r>
                        <a:rPr lang="ru-RU" sz="12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анализ</a:t>
                      </a:r>
                      <a:endParaRPr lang="ru-RU" sz="12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662" marR="7662" marT="7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B050"/>
                          </a:solidFill>
                          <a:effectLst/>
                        </a:rPr>
                        <a:t>☑</a:t>
                      </a:r>
                      <a:endParaRPr lang="ru-RU" sz="1200" b="1" i="0" u="none" strike="noStrike" dirty="0" smtClean="0">
                        <a:solidFill>
                          <a:srgbClr val="00B050"/>
                        </a:solidFill>
                        <a:effectLst/>
                      </a:endParaRPr>
                    </a:p>
                  </a:txBody>
                  <a:tcPr marL="7662" marR="7662" marT="7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smtClean="0">
                          <a:solidFill>
                            <a:schemeClr val="accent2"/>
                          </a:solidFill>
                          <a:effectLst/>
                          <a:latin typeface="Times New Roman"/>
                        </a:rPr>
                        <a:t>☒</a:t>
                      </a:r>
                      <a:endParaRPr lang="ru-RU" sz="1200" b="1" i="0" u="none" strike="noStrike" dirty="0">
                        <a:solidFill>
                          <a:schemeClr val="accent2"/>
                        </a:solidFill>
                        <a:effectLst/>
                        <a:latin typeface="Times New Roman"/>
                      </a:endParaRPr>
                    </a:p>
                  </a:txBody>
                  <a:tcPr marL="7662" marR="7662" marT="7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А</a:t>
                      </a:r>
                      <a:endParaRPr lang="ru-RU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662" marR="7662" marT="7662" marB="0" anchor="ctr"/>
                </a:tc>
              </a:tr>
              <a:tr h="1761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Стабильность потребления</a:t>
                      </a:r>
                      <a:endParaRPr lang="ru-RU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smtClean="0">
                          <a:solidFill>
                            <a:schemeClr val="accent2"/>
                          </a:solidFill>
                          <a:effectLst/>
                          <a:latin typeface="Times New Roman"/>
                        </a:rPr>
                        <a:t>☒</a:t>
                      </a:r>
                      <a:endParaRPr lang="ru-RU" sz="1200" b="1" i="0" u="none" strike="noStrike" dirty="0">
                        <a:solidFill>
                          <a:schemeClr val="accent2"/>
                        </a:solidFill>
                        <a:effectLst/>
                        <a:latin typeface="Times New Roman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smtClean="0">
                          <a:solidFill>
                            <a:schemeClr val="accent2"/>
                          </a:solidFill>
                          <a:effectLst/>
                          <a:latin typeface="Times New Roman"/>
                        </a:rPr>
                        <a:t>☒</a:t>
                      </a:r>
                      <a:endParaRPr lang="ru-RU" sz="1200" b="1" i="0" u="none" strike="noStrike" dirty="0">
                        <a:solidFill>
                          <a:schemeClr val="accent2"/>
                        </a:solidFill>
                        <a:effectLst/>
                        <a:latin typeface="Times New Roman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Р</a:t>
                      </a:r>
                      <a:endParaRPr lang="ru-RU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61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Проблемы с поставкой</a:t>
                      </a:r>
                      <a:endParaRPr lang="ru-RU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662" marR="7662" marT="7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smtClean="0">
                          <a:solidFill>
                            <a:schemeClr val="accent2"/>
                          </a:solidFill>
                          <a:effectLst/>
                          <a:latin typeface="Times New Roman"/>
                        </a:rPr>
                        <a:t>☒</a:t>
                      </a:r>
                      <a:endParaRPr lang="ru-RU" sz="1200" b="1" i="0" u="none" strike="noStrike" dirty="0">
                        <a:solidFill>
                          <a:schemeClr val="accent2"/>
                        </a:solidFill>
                        <a:effectLst/>
                        <a:latin typeface="Times New Roman"/>
                      </a:endParaRPr>
                    </a:p>
                  </a:txBody>
                  <a:tcPr marL="7662" marR="7662" marT="7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smtClean="0">
                          <a:solidFill>
                            <a:schemeClr val="accent2"/>
                          </a:solidFill>
                          <a:effectLst/>
                          <a:latin typeface="Times New Roman"/>
                        </a:rPr>
                        <a:t>☒</a:t>
                      </a:r>
                      <a:endParaRPr lang="ru-RU" sz="1200" b="1" i="0" u="none" strike="noStrike" dirty="0">
                        <a:solidFill>
                          <a:schemeClr val="accent2"/>
                        </a:solidFill>
                        <a:effectLst/>
                        <a:latin typeface="Times New Roman"/>
                      </a:endParaRPr>
                    </a:p>
                  </a:txBody>
                  <a:tcPr marL="7662" marR="7662" marT="7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Р</a:t>
                      </a:r>
                      <a:endParaRPr lang="ru-RU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662" marR="7662" marT="7662" marB="0" anchor="ctr"/>
                </a:tc>
              </a:tr>
              <a:tr h="1761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Особые условия хранения</a:t>
                      </a:r>
                      <a:endParaRPr lang="ru-RU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smtClean="0">
                          <a:solidFill>
                            <a:schemeClr val="accent2"/>
                          </a:solidFill>
                          <a:effectLst/>
                          <a:latin typeface="Times New Roman"/>
                        </a:rPr>
                        <a:t>☒</a:t>
                      </a:r>
                      <a:endParaRPr lang="ru-RU" sz="1200" b="1" i="0" u="none" strike="noStrike" dirty="0">
                        <a:solidFill>
                          <a:schemeClr val="accent2"/>
                        </a:solidFill>
                        <a:effectLst/>
                        <a:latin typeface="Times New Roman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smtClean="0">
                          <a:solidFill>
                            <a:schemeClr val="accent2"/>
                          </a:solidFill>
                          <a:effectLst/>
                          <a:latin typeface="Times New Roman"/>
                        </a:rPr>
                        <a:t>☒</a:t>
                      </a:r>
                      <a:endParaRPr lang="ru-RU" sz="1200" b="1" i="0" u="none" strike="noStrike" dirty="0">
                        <a:solidFill>
                          <a:schemeClr val="accent2"/>
                        </a:solidFill>
                        <a:effectLst/>
                        <a:latin typeface="Times New Roman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Р</a:t>
                      </a:r>
                      <a:endParaRPr lang="ru-RU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61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Ограниченный срок годности</a:t>
                      </a:r>
                      <a:endParaRPr lang="ru-RU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662" marR="7662" marT="7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accent2"/>
                          </a:solidFill>
                          <a:effectLst/>
                          <a:latin typeface="Times New Roman"/>
                        </a:rPr>
                        <a:t>☒</a:t>
                      </a:r>
                      <a:endParaRPr lang="ru-RU" sz="1200" b="1" i="0" u="none" strike="noStrike" dirty="0">
                        <a:solidFill>
                          <a:schemeClr val="accent2"/>
                        </a:solidFill>
                        <a:effectLst/>
                        <a:latin typeface="Times New Roman"/>
                      </a:endParaRPr>
                    </a:p>
                  </a:txBody>
                  <a:tcPr marL="7662" marR="7662" marT="7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smtClean="0">
                          <a:solidFill>
                            <a:schemeClr val="accent2"/>
                          </a:solidFill>
                          <a:effectLst/>
                          <a:latin typeface="Times New Roman"/>
                        </a:rPr>
                        <a:t>☒</a:t>
                      </a:r>
                      <a:endParaRPr lang="ru-RU" sz="1200" b="1" i="0" u="none" strike="noStrike" dirty="0">
                        <a:solidFill>
                          <a:schemeClr val="accent2"/>
                        </a:solidFill>
                        <a:effectLst/>
                        <a:latin typeface="Times New Roman"/>
                      </a:endParaRPr>
                    </a:p>
                  </a:txBody>
                  <a:tcPr marL="7662" marR="7662" marT="7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Р</a:t>
                      </a:r>
                      <a:endParaRPr lang="ru-RU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662" marR="7662" marT="7662" marB="0" anchor="ctr"/>
                </a:tc>
              </a:tr>
              <a:tr h="1761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Неснижаемый объем</a:t>
                      </a:r>
                      <a:endParaRPr lang="ru-RU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smtClean="0">
                          <a:solidFill>
                            <a:srgbClr val="00B050"/>
                          </a:solidFill>
                          <a:effectLst/>
                        </a:rPr>
                        <a:t>☑</a:t>
                      </a:r>
                      <a:endParaRPr lang="ru-RU" sz="1200" b="1" i="0" u="none" strike="noStrike" dirty="0" smtClean="0">
                        <a:solidFill>
                          <a:srgbClr val="00B050"/>
                        </a:solidFill>
                        <a:effectLst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smtClean="0">
                          <a:solidFill>
                            <a:schemeClr val="accent2"/>
                          </a:solidFill>
                          <a:effectLst/>
                          <a:latin typeface="Times New Roman"/>
                        </a:rPr>
                        <a:t>☒</a:t>
                      </a:r>
                      <a:endParaRPr lang="ru-RU" sz="1200" b="1" i="0" u="none" strike="noStrike" dirty="0">
                        <a:solidFill>
                          <a:schemeClr val="accent2"/>
                        </a:solidFill>
                        <a:effectLst/>
                        <a:latin typeface="Times New Roman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П/А</a:t>
                      </a:r>
                      <a:endParaRPr lang="ru-RU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611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Параметры цены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62" marR="7662" marT="7662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Референтная цена</a:t>
                      </a:r>
                      <a:endParaRPr lang="ru-RU" sz="12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662" marR="7662" marT="7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smtClean="0">
                          <a:solidFill>
                            <a:srgbClr val="00B050"/>
                          </a:solidFill>
                          <a:effectLst/>
                        </a:rPr>
                        <a:t>☑</a:t>
                      </a:r>
                      <a:endParaRPr lang="ru-RU" sz="1200" b="1" i="0" u="none" strike="noStrike" dirty="0" smtClean="0">
                        <a:solidFill>
                          <a:srgbClr val="00B050"/>
                        </a:solidFill>
                        <a:effectLst/>
                      </a:endParaRPr>
                    </a:p>
                  </a:txBody>
                  <a:tcPr marL="7662" marR="7662" marT="7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smtClean="0">
                          <a:solidFill>
                            <a:schemeClr val="accent2"/>
                          </a:solidFill>
                          <a:effectLst/>
                          <a:latin typeface="Times New Roman"/>
                        </a:rPr>
                        <a:t>☒</a:t>
                      </a:r>
                      <a:endParaRPr lang="ru-RU" sz="1200" b="1" i="0" u="none" strike="noStrike" dirty="0">
                        <a:solidFill>
                          <a:schemeClr val="accent2"/>
                        </a:solidFill>
                        <a:effectLst/>
                        <a:latin typeface="Times New Roman"/>
                      </a:endParaRPr>
                    </a:p>
                  </a:txBody>
                  <a:tcPr marL="7662" marR="7662" marT="7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А</a:t>
                      </a:r>
                      <a:endParaRPr lang="ru-RU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662" marR="7662" marT="7662" marB="0" anchor="ctr"/>
                </a:tc>
              </a:tr>
              <a:tr h="1761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Средневзвешенная цена</a:t>
                      </a:r>
                      <a:endParaRPr lang="ru-RU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B050"/>
                          </a:solidFill>
                          <a:effectLst/>
                        </a:rPr>
                        <a:t>☑</a:t>
                      </a:r>
                      <a:endParaRPr lang="ru-RU" sz="1200" b="1" i="0" u="none" strike="noStrike" dirty="0" smtClean="0">
                        <a:solidFill>
                          <a:srgbClr val="00B050"/>
                        </a:solidFill>
                        <a:effectLst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accent2"/>
                          </a:solidFill>
                          <a:effectLst/>
                          <a:latin typeface="Times New Roman"/>
                        </a:rPr>
                        <a:t>☒</a:t>
                      </a:r>
                      <a:endParaRPr lang="ru-RU" sz="1200" b="1" i="0" u="none" strike="noStrike" dirty="0">
                        <a:solidFill>
                          <a:schemeClr val="accent2"/>
                        </a:solidFill>
                        <a:effectLst/>
                        <a:latin typeface="Times New Roman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А</a:t>
                      </a:r>
                      <a:endParaRPr lang="ru-RU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50" name="Группа 49"/>
          <p:cNvGrpSpPr/>
          <p:nvPr/>
        </p:nvGrpSpPr>
        <p:grpSpPr>
          <a:xfrm>
            <a:off x="4860032" y="4587974"/>
            <a:ext cx="6368752" cy="560675"/>
            <a:chOff x="4860032" y="4587974"/>
            <a:chExt cx="6368752" cy="560675"/>
          </a:xfrm>
        </p:grpSpPr>
        <p:cxnSp>
          <p:nvCxnSpPr>
            <p:cNvPr id="51" name="Прямая соединительная линия 50"/>
            <p:cNvCxnSpPr/>
            <p:nvPr/>
          </p:nvCxnSpPr>
          <p:spPr>
            <a:xfrm>
              <a:off x="6676407" y="4597124"/>
              <a:ext cx="2463788" cy="0"/>
            </a:xfrm>
            <a:prstGeom prst="line">
              <a:avLst/>
            </a:prstGeom>
            <a:ln w="57150">
              <a:solidFill>
                <a:srgbClr val="FF0000"/>
              </a:solidFill>
            </a:ln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pic>
          <p:nvPicPr>
            <p:cNvPr id="52" name="Picture 2" descr="C:\Users\FateevSA\Desktop\Реклама\Наглядка\Листовки для ОННМК\Логотип.t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2240" y="4648198"/>
              <a:ext cx="298262" cy="299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Подзаголовок 2"/>
            <p:cNvSpPr txBox="1">
              <a:spLocks/>
            </p:cNvSpPr>
            <p:nvPr/>
          </p:nvSpPr>
          <p:spPr>
            <a:xfrm>
              <a:off x="4860032" y="4587974"/>
              <a:ext cx="6368752" cy="52119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800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Calibri Light" panose="020F0302020204030204" pitchFamily="34" charset="0"/>
                  <a:cs typeface="Arial" panose="020B0604020202020204" pitchFamily="34" charset="0"/>
                </a:rPr>
                <a:t>Пироговский Центр</a:t>
              </a:r>
              <a:endParaRPr lang="ru-RU" sz="1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6660232" y="4856261"/>
              <a:ext cx="2808312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b="1" dirty="0" smtClean="0">
                  <a:solidFill>
                    <a:schemeClr val="bg1">
                      <a:lumMod val="65000"/>
                    </a:schemeClr>
                  </a:solidFill>
                  <a:latin typeface="Calibri Light" panose="020F0302020204030204" pitchFamily="34" charset="0"/>
                </a:rPr>
                <a:t>Выбор, проверенный временем!</a:t>
              </a:r>
              <a:endParaRPr lang="ru-RU" sz="1300" b="1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048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4534</TotalTime>
  <Words>2097</Words>
  <Application>Microsoft Office PowerPoint</Application>
  <PresentationFormat>Экран (16:9)</PresentationFormat>
  <Paragraphs>595</Paragraphs>
  <Slides>34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Лекарственное обеспечение в цифровом медицинском учреждении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Внедрение системы маркировки лекарственных препаратов: с чего начать подготовку медицинской организации</dc:title>
  <dc:creator>Фатеев Сергей Анатольевич</dc:creator>
  <cp:lastModifiedBy>Никитенко Дмитрий Николаевич</cp:lastModifiedBy>
  <cp:revision>166</cp:revision>
  <dcterms:created xsi:type="dcterms:W3CDTF">2018-12-04T10:18:27Z</dcterms:created>
  <dcterms:modified xsi:type="dcterms:W3CDTF">2019-04-18T17:37:07Z</dcterms:modified>
</cp:coreProperties>
</file>