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88" r:id="rId5"/>
    <p:sldId id="286" r:id="rId6"/>
    <p:sldId id="262" r:id="rId7"/>
    <p:sldId id="264" r:id="rId8"/>
    <p:sldId id="283" r:id="rId9"/>
    <p:sldId id="267" r:id="rId10"/>
    <p:sldId id="287" r:id="rId11"/>
    <p:sldId id="268" r:id="rId12"/>
    <p:sldId id="284" r:id="rId13"/>
    <p:sldId id="269" r:id="rId14"/>
    <p:sldId id="285" r:id="rId15"/>
    <p:sldId id="258" r:id="rId16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5"/>
    <p:restoredTop sz="74648" autoAdjust="0"/>
  </p:normalViewPr>
  <p:slideViewPr>
    <p:cSldViewPr snapToGrid="0" snapToObjects="1">
      <p:cViewPr varScale="1">
        <p:scale>
          <a:sx n="94" d="100"/>
          <a:sy n="94" d="100"/>
        </p:scale>
        <p:origin x="-50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5098-7246-604D-A606-C66BF51EFB6A}" type="datetimeFigureOut">
              <a:rPr lang="ru-RU"/>
              <a:pPr/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A5B7B-2EE5-934E-810E-4787DA2B0BDE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49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Уважаемый президиум, дорогие слушатели!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Мой доклад – о закупочной информации, которая включается в ЕСКЛП.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Единый справочник - классификатор лекарственных препаратов.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Предположу, что многие здесь знают, что это такое.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Мой доклад просто пояснит – откуда и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него поступают данные. </a:t>
            </a:r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5B7B-2EE5-934E-810E-4787DA2B0B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слайде пример – фрагмент таблички по стандартизации лекарственных форм. </a:t>
            </a:r>
            <a:endParaRPr lang="ru-RU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Всего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состоянию на 3 апреля этого года – была сделана 681 замена.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Названия форм приводились в соответствие приказу МЗ РФ 538н от 27.07.2016. </a:t>
            </a:r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5B7B-2EE5-934E-810E-4787DA2B0BD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358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так – в виде вордовского документа мы получили выгрузку для работы с ней. На ней есть незакрашенные поля белого цвета (3 колонки) – это МНН, ЛФ и дозы.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справа от каждой из них – еще 3 уже закрашенных поля в которые нам надо было внести приведенные стандартизованные значения (в том случае, если они отличались от исходных). </a:t>
            </a:r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5B7B-2EE5-934E-810E-4787DA2B0BD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проводилась работа с табличными данными.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слайде – самая первая страница этой таблицы.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Были простые ситуации: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слайде показано приведение химического названия к группировочному, и приведение единиц измерения дозы из мкг в мг с пересчетом значения этой дозы.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Были ситуации более сложные: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Таблица начинается не с МНН, а с химических наименований для тестостерона. Это было заменено сразу.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России зарегистрированы следующие препараты тестостерона в следующих лекарственных формах: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РУ - Тестостерон - раствор для в/м введения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РУ - Тестостерон (смесь эфиров) - раствор для в/м введения [масляный]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РУ – Тестостерон - гель и 1 РУ – Тестостерон – капсулы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это сразу создает сложности – везде указан тестостерона пропионат в двух лекарственных формах – раствор и раствор масляный.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анализ ГРЛС показывает, что в России зарегистрированы следующие химические варианты тестостерона: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1-й вариант  – 10 и 50 мг/мл тестостерона пропионат в форме раствора для внутримышечного введения.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250 мг/мл эфиров тестостерона (пропионат 30 мг, фенилпропионат 60 мг, изокапроат 60 мг, деканоат 100 мг) = 176 мг/мл тестостерона – в форме масляного раствора.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3 – 250 мг/мл тестостерона ундеканоат (1000 мг/4 мл) – в форме препарата-депо.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Начинается анализ, сравнимый с детективом – что хотели сказать стандартизатор?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Указанные в таблице дозы - 10 и 50 мг/мл  никак не могут быть отнесены к препаратам смеси эфиров тестостерона.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Там указанная доза должна быть в 5 или в 25 раз больше – 250 мг/мл.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указание «масляный» в написании лекарственной формы - является ошибкой, и его приходится убирать из приведенного 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Теперь надо еще закрыть эту таблицу на 2/3.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тогда будет точное представление о проводимой работе – сперва фактически вслепую.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Почему?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Потому что эта работа сначала фактически проводилась наоборот: сперва мне выгрузили одни дозировки – посмотреть, что с ними можно сделать?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Потом дали в работу лекарственные формы – то же самое, как сократить разнообразие их написаний?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Потом только - МНН. Потом – все сразу.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Работу пришлось фактически выполнять 4 раза – 3 раза порознь и потом все вместе. Если бы получил в работу все сразу – работать было бы быстрее, проще и точнее.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Привлекались к этой работе разные сотрудники, это где-то облегчило задачу, но полезли ошибки и рассогласования, так как МНН часто бывают разбросаны по таблице (из-за различного написания), и не все части могут попасть  сразу к одному сотруднику.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итоге вскоре пришлось это делать одному, чтобы уменьшить количество описаний одинаковых записей разными терминами. </a:t>
            </a:r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5B7B-2EE5-934E-810E-4787DA2B0BD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Итогом работы стала передача данных и опубликование их Минздравом России. Почему в ней так много пустых полей?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изменения вносить не требовалось, то и соответствующие поля с приведенными записями – не заполнялись.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проще увидеть – что именно потребовало коррекции.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эти вопросы снять – пришлось пустые клетки заполнить данными из соответствующей клетки слева.</a:t>
            </a:r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5B7B-2EE5-934E-810E-4787DA2B0BD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Данные по взаимозаменяемости – также берутся из ГРЛС.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сведения – в разделе 12 Регистрационной записи.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используем эти данные, но не можем представить их в ЕСКЛП.</a:t>
            </a:r>
          </a:p>
          <a:p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5B7B-2EE5-934E-810E-4787DA2B0BD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358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/>
              <a:t>Благодарю за внимание!</a:t>
            </a:r>
          </a:p>
          <a:p>
            <a:r>
              <a:rPr lang="ru-RU"/>
              <a:t>Вопросы?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5B7B-2EE5-934E-810E-4787DA2B0BD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минимум - участвуют хотя бы в личном потреблении лекарственных средств.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являются заказчиками и поставщиками, участвуют в закупках или регулируют их.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знаете эти процессы, но тем не менее я начну с краткого обзора этой системы для тех, кто с ней не особо знаком. Такие здесь тоже наверняка есть.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Регуляция системы закупок лекарств – это огромный нормативный пласт, в котором работают или назначенные должностные лица (контрактные управляющие), или, при закупках более 100 млн.руб. в год – специализированные подразделения.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Особое место в регуляции занимают 3 документа, указанные слева на слайде: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- 223-ФЗ  «О закупках товаров, работ, услуг отдельными видами юридических лиц» от 18 июля 2011 года.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- 44-ФЗ "О контрактной системе в сфере закупок товаров, работ, услуг для обеспечения государственных и муниципальных»  от 5 апреля 2013 года.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 различия: 44-ФЗ по сравнению 223-ФЗ  строже диктует правила закупок, требует их обоснования, не допускает внесения изменений в план-график, даже в уже заключенный контракт, по поводу цены, объемов закупок и сроков.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 есть Постановление Правительства РФ от 08.02.2017 N 145 (ред. от 12 апреля 2018) "Об утверждении Правил формирования и ведения в ЕИС в сфере закупок КТРУ и Правил использования КТРУ».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разные способы закупки лекарств – конкурсы (открытые, с ограниченным участием, закрытые), электронные аукционы, запросы предложений и котировок.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Закупки оформляются на электронных  торговых площадках.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 много, они разные. Есть несколько платформ для электронных торгов по 44-ФЗ,  и есть более 100 платформ для закупок по 223-ФЗ.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основе всех этих торговых площадок лежит - Единая информационная система в сфере закупок (ЕИС), на официальном интернет-сайте «Закупки.Гов.Ру».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ЕИС содержит сервисы, в том числе – Каталог товаров, работ, услуг (КТРУ).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– предметная часть торгов, информация о товарных позициях, которую должны использовать и покупатели и продавцы.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Лекарственные средства представлены в КТРУ в разделе, который называется ЕСКЛП (Единый справочник-классификатор лекарственных препаратов).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 система была запущена 23 мая 2017 года, как версия 1.0., с 1 января 2018 года она работает уже в версии 1.5, и в этом 2019 году запустится переработанная версия 2.0.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ЕСКЛП содержит позиции с разбивкой по производителям и характеристикам.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позиции называются Реестровые записи.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Внизу слайда виден верхний краешек Реестровой записи на Метформин.</a:t>
            </a:r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5B7B-2EE5-934E-810E-4787DA2B0BDE}" type="slidenum">
              <a:rPr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5118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слайде представлен Портал оперативного взаимодействия участников Единой государственной информационной системы закупок на сайте Департамента информационных технологий и связи Минздрава России.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ноябре 2017 года на этом сайте был размещен «Паспорт ЕСКЛП».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Структура  этого документа представлена справа – в его Содержании.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контексте моего доклада важно, что в Паспорте прописаны источники данных для справочника ЕСКЛП.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- раздел 6.1. Там указаны два таких источника – ГРЛС и ГРПОЦ. Других источников – быть там не должно. </a:t>
            </a:r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5B7B-2EE5-934E-810E-4787DA2B0BDE}" type="slidenum">
              <a:rPr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511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слайде показан фрагмент Гос. реестра на веб-сайте Минздрава России.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– источник официальной информации о ЛС.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Два его раздела – ГРЛС и ГРПОЦ являются источниками данных для ЕСКЛП.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эти данные должны быть там отображены, приведенными к МНН.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сегодняшний день – ГРЛС содержит более 44 тысяч записей о ЛС и ФС.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этом, у одного МНН может быть много разных лекарственных форм да еще и в разных дозировках.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есть, не всегда все для МНН можно свести в одну строку с одной формой и одной дозой и единицами ее измерения.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ГРЛС содержит с 1 января 2018 года данные о взаимозаменяемости.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5B7B-2EE5-934E-810E-4787DA2B0BDE}" type="slidenum">
              <a:rPr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511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ли ЕСКЛП содержать в своем составе сведения о взаимозаменяемости, которая в нашем Центре определяется с 2015 года и по настоящее время, в рамках регистрации препаратов?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соответствии с п. 2 статьи 27.1 Федерального закона № 61-ФЗ от 12.04.2010 «Об обращении лекарственных средств» – под эквивалентными лекарственными формами понимаются разные лекарственные формы, имеющие одинаковые способ введения и способ применения, обладающие сопоставимыми фармакокинетическими характеристиками и фармакологическим действием и обеспечивающие достижение необходимого клинического эффекта.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Эквивалентность лекарственных форм устанавливается и непрерывно обновляется в рамках определения взаимозаменяемости; она не эквивалентна стандартизации лекарственных форм и не может использоваться для ЕСКЛП в связи с Постановлением Правительства РФ от 15.11.2017 № 1380, как признак, явно указывающий на конкретного производителя (по номеру РУ).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Данные по оценке взаимозаменяемости и стандартизации собираются и обновляются в Реестре лекарственных средств их оператором – ООО Софтлинк.</a:t>
            </a:r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5B7B-2EE5-934E-810E-4787DA2B0BDE}" type="slidenum">
              <a:rPr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5118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настоящего времени с электронными торгами складывается такая картина – именно лекарственные средства там были представлены так, как положено там быть представлено товарам и они там доминировали.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Открываешь Закупки Гов Ру, и товары, которые видны сразу – это именно лекарственные средства. Их там – больше всего.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состоянию на 3 апреля 2019 года – их там более 253,5 тысяч товарных позиций. Почему так много?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Потому что каждой из 44 тысяч записей в ГРЛС могут соответствовать несколько дозировок и упаковок. В среднем получается примерно 6 товарных позиций на каждое свидетельство о гос.регистрации лекарственного средства.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есть, в плане разнообразия ассортимента – у нас все просто супер.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начале апреля Минздрав провел анализ – а что из этих 253 тысяч реально закупают медицинские организации.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Оказалось, что в закупе реально, с 2017 года – всего 7785 позиций, по которым что-то закупалось и по которым что-то пытались закупить, но не получилось.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 есть, для закупок нужно всего 3% по номенклатуре от всех зарегистрированных.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Остальные 97% - это то, что население покупает в аптеках без всяких закупок.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деньгах это - примерно 70-80% от всего рынка лекарств в России.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того, что реально закупается, то есть из 7785 позиций, есть 239 «проблемные позиции».  Это 3%. То есть, когда вы хотите включить эти позиции, то в целом, 3% вам это не удастся сделать по состоянию на апрель этого года.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там за проблемы?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технический сбой параметра включения в перечень ЖНВЛП;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отсутствуют данные в РУ для указания в ЕСКЛП;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неправильно прописаны дозировки и ЕИ (Минздрав направлял в рабочем порядке письма, что для вакцин ЕИ = доза, кроме Пентаксима = тыс доз, Факторы ЕИ = МЕ, Мороктокоги =МЕ);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неверно присваивается код ОКПД, который «тянется» из колонки АТХ.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слайде слева – первая страница ЕСКЛП. Видны 3 Реестровых записи на 3 лекарственных средства. Они здесь выведены в порядке внесения в них изменений. Видим, что запись на Метформин размещена 23 мая 2017 года.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обновлена она – 3 мая 2018 года.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Каждая Реестровая запись содержит 3 вкладки.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Справа на слайде – вкладка «Общая информация», в данном случае на ЛС с МНН Метформин. Видно, какие сведения там размещены. </a:t>
            </a:r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5B7B-2EE5-934E-810E-4787DA2B0BDE}" type="slidenum">
              <a:rPr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511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слайде показаны две другие вкладки этой же само Реестровой записи на Метформин. Видно – какая информация там содержится.</a:t>
            </a:r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5B7B-2EE5-934E-810E-4787DA2B0BDE}" type="slidenum">
              <a:rPr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5118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Организация, где я работаю - НЦЭСМП не участвует в торгах лекарственных средств. Об этой системе мы узнали вынужденно, когда нам поручили поучаствовать в этой работе в качестве «смысловиков».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искусственный интеллект (это наши компьютерщики), но нужен и экспертный человеческий разбор каждого случая.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исполнители этой системы – это ООО «Софлинк» и АО «Ростех».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ООО «Софлинк»: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Интегрирует сведения ГРЛС и ГРПОЦ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Формирует уникальные идентификаторы упаковок, поддерживает их версионность при перерегистрации и внесении изменений в РУ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Применяет сведения о стандартизации МНН, ЛФ и дозировок для формирования выгрузки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Формирует выгрузку для ЕСКЛП в части сведений ГРЛС и ГРПОЦ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Работает с обращениями потребителей ЕСКЛП по вопросам сведений ГРЛС и ГРПОЦ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АО Ростех 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Формирует ЕСКЛП на основе сведений ГРЛС.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Обогащает ЕСКЛП данными о ценовых позициях из ГРПОЦ.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Экспортирует ЕСКЛП потребителям.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Экспертный центр  в текущей схеме: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Формирует стандартизованные значения МНН, ЛФ, дозировок,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Проверяет выгрузку из ЕСКЛП с добавлением стандартизованных значений,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Направляет информацию для исправления ошибок в выгрузке для ЕСКЛП</a:t>
            </a:r>
          </a:p>
          <a:p>
            <a:pPr lvl="0"/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Работает с обращениями по вопросам наполнения в части ГРЛС </a:t>
            </a:r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5B7B-2EE5-934E-810E-4787DA2B0BD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декабрю 2017 г. Центром экспертизы была проведена доработка справочника-классификатора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этой доработки была проведена следующая работа: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При работе с международными и группировочными наименованиями лекарственных средств был проведен анализ 36.853 записей.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- для  2069 наименований были внесены унифицирующие изменения.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Изменения заключались в стандартизации (с последующим объединением эквивалентных обозначений наименований) по порядку указания нескольких компонентов, исключению использования технических символов и др., в соответствии с актуальной информацией в Государственном реестре.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В рамках унификации лекарственных форм - проведено приведение их наименований в соответствие требованиям Приказа Минздрава России от 27.07.2016 №538н.  Проведен анализ 8582 записей, внесены изменения в 3124.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проведения оценки эквивалентности различных лекарственных форм и различных дозировок у одинаковых лекарственных форм необходимы отсутствующие у экспертного учреждения отчеты о результатах клинических исследований их биоэквивалентности или терапевтической эквивалентности.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При унификации единиц обозначения дозы проведен анализ 16254 записей, выполнено 4426 замен и их последующая систематизация.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Замена заключалась в сокращении количества используемых способов обозначения дозы - приведение к единообразию весовых (мг), объемных (мл), весо-/объемных (мг/мл) и особых форм дозировок (ЕД, PNU/мл, МБк, мг/доза, доз/мл, и др.) внутри одного МНН.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этом учитывались результаты определения взаимозаменяемости, допускающие в ряде случаев использование различных форм дозировок внутри одной лекарственной формы для одного МНН, например: Азитромицин, порошок для приготовления суспензии для приема внутрь – 200 мг и 20 мг/мл, и др.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ряда записей, где это было возможно, единицы активности (ЕД, МЕ и др.) пересчитаны в весовые единицы обозначения дозы (мг, и др.).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выполнения работы установлена невозможность унификации дозировок внутри одного МНН в случаях, когда для одной лекарственной формы одного МНН зарегистрированы препараты с разными формами дозировки, не подлежащие пересчету для приведения к какой-то одной форме и не подлежащие определению взаимозаменяемости, например: Блеомицин 15 ЕД и Блеомицин 5 мг.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в ходе выполнения работы установлены препараты, которые в настоящее время не зарегистрированы в России в указанной лекарственной форме, например: Инозин+Никотинамид+Рибофлавин+Янтарная кислота, таблетки покрытые кишечнорастворимой оболочкой.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 тех пор наш Центр в ручном режиме проверяет данные в ЕСКЛП, вносит туда корректировки. </a:t>
            </a:r>
            <a:endParaRPr lang="ru-RU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10DD4-0964-44DD-9655-C9B9DDDA243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903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FD4-8B01-E744-8BF9-E8293807624E}" type="datetimeFigureOut">
              <a:rPr lang="ru-RU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50F3-9678-E24B-8C5B-BE99B1B6258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274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FD4-8B01-E744-8BF9-E8293807624E}" type="datetimeFigureOut">
              <a:rPr lang="ru-RU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50F3-9678-E24B-8C5B-BE99B1B6258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288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FD4-8B01-E744-8BF9-E8293807624E}" type="datetimeFigureOut">
              <a:rPr lang="ru-RU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50F3-9678-E24B-8C5B-BE99B1B6258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80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FD4-8B01-E744-8BF9-E8293807624E}" type="datetimeFigureOut">
              <a:rPr lang="ru-RU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50F3-9678-E24B-8C5B-BE99B1B6258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639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FD4-8B01-E744-8BF9-E8293807624E}" type="datetimeFigureOut">
              <a:rPr lang="ru-RU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50F3-9678-E24B-8C5B-BE99B1B6258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016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FD4-8B01-E744-8BF9-E8293807624E}" type="datetimeFigureOut">
              <a:rPr lang="ru-RU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50F3-9678-E24B-8C5B-BE99B1B6258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5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FD4-8B01-E744-8BF9-E8293807624E}" type="datetimeFigureOut">
              <a:rPr lang="ru-RU"/>
              <a:pPr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50F3-9678-E24B-8C5B-BE99B1B6258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198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FD4-8B01-E744-8BF9-E8293807624E}" type="datetimeFigureOut">
              <a:rPr lang="ru-RU"/>
              <a:pPr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50F3-9678-E24B-8C5B-BE99B1B6258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60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FD4-8B01-E744-8BF9-E8293807624E}" type="datetimeFigureOut">
              <a:rPr lang="ru-RU"/>
              <a:pPr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50F3-9678-E24B-8C5B-BE99B1B6258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00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FD4-8B01-E744-8BF9-E8293807624E}" type="datetimeFigureOut">
              <a:rPr lang="ru-RU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50F3-9678-E24B-8C5B-BE99B1B6258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336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0FD4-8B01-E744-8BF9-E8293807624E}" type="datetimeFigureOut">
              <a:rPr lang="ru-RU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B50F3-9678-E24B-8C5B-BE99B1B6258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86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10FD4-8B01-E744-8BF9-E8293807624E}" type="datetimeFigureOut">
              <a:rPr lang="ru-RU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B50F3-9678-E24B-8C5B-BE99B1B6258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991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" y="1126215"/>
            <a:ext cx="975685" cy="94090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Рисунок 10" descr="Рисунок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"/>
            <a:ext cx="3481331" cy="114298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рямоугольник 2"/>
          <p:cNvSpPr/>
          <p:nvPr/>
        </p:nvSpPr>
        <p:spPr>
          <a:xfrm>
            <a:off x="4338320" y="3849937"/>
            <a:ext cx="4488180" cy="9079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>
                <a:solidFill>
                  <a:srgbClr val="000000"/>
                </a:solidFill>
                <a:latin typeface="Tahoma" pitchFamily="34"/>
                <a:cs typeface="Tahoma" pitchFamily="34"/>
              </a:rPr>
              <a:t>Романов</a:t>
            </a:r>
            <a:r>
              <a:rPr lang="ru-RU" sz="2400" b="0" i="0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cs typeface="Tahoma" pitchFamily="34"/>
              </a:rPr>
              <a:t> </a:t>
            </a:r>
            <a:endParaRPr lang="ru-RU" sz="2400" b="0" i="0" strike="noStrike" kern="1200" cap="none" spc="0" baseline="0" smtClean="0">
              <a:solidFill>
                <a:srgbClr val="000000"/>
              </a:solidFill>
              <a:uFillTx/>
              <a:latin typeface="Tahoma" pitchFamily="34"/>
              <a:cs typeface="Tahoma" pitchFamily="34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strike="noStrike" kern="1200" cap="none" spc="0" baseline="0" smtClean="0">
                <a:solidFill>
                  <a:srgbClr val="000000"/>
                </a:solidFill>
                <a:uFillTx/>
                <a:latin typeface="Tahoma" pitchFamily="34"/>
                <a:cs typeface="Tahoma" pitchFamily="34"/>
              </a:rPr>
              <a:t>Борис </a:t>
            </a:r>
            <a:r>
              <a:rPr lang="ru-RU" sz="2400" b="1" i="0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cs typeface="Tahoma" pitchFamily="34"/>
              </a:rPr>
              <a:t>Константинович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500" b="1" dirty="0">
              <a:solidFill>
                <a:srgbClr val="000000"/>
              </a:solidFill>
              <a:latin typeface="Tahoma" pitchFamily="34"/>
              <a:cs typeface="Tahoma" pitchFamily="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000" y="1654478"/>
            <a:ext cx="8318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описания лекарственных препаратов, являющихся объектом закупки: вопросы определения взаимозаменяемости и эквивалентности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518" y="4897438"/>
            <a:ext cx="142872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00" dirty="0">
                <a:latin typeface="Calibri" charset="0"/>
              </a:rPr>
              <a:t>© -Романов Б.К.,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D9315AD-46C0-974E-9CCA-DC8A060A1768}"/>
              </a:ext>
            </a:extLst>
          </p:cNvPr>
          <p:cNvSpPr txBox="1"/>
          <p:nvPr/>
        </p:nvSpPr>
        <p:spPr>
          <a:xfrm>
            <a:off x="4203700" y="139700"/>
            <a:ext cx="462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научно-практическая конференция «Лекарственное обеспечение в цифровом медицинском учреждении» (19.04.2019, Секция 1)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26500" y="4757878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1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449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151" y="205979"/>
            <a:ext cx="7051288" cy="857250"/>
          </a:xfrm>
        </p:spPr>
        <p:txBody>
          <a:bodyPr>
            <a:normAutofit fontScale="90000"/>
          </a:bodyPr>
          <a:lstStyle/>
          <a:p>
            <a:r>
              <a:rPr lang="ru-RU" sz="28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 стандартизации </a:t>
            </a:r>
            <a:br>
              <a:rPr lang="ru-RU" sz="28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3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3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Наименования лекарственных форм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11" descr="C:\Users\Pegova\Documents\документы\ЛОГО\НОВЫЙ_лого_НЦЭСМП\Logo-new_b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928662" cy="10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1071547"/>
            <a:ext cx="857224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11">
            <a:extLst>
              <a:ext uri="{FF2B5EF4-FFF2-40B4-BE49-F238E27FC236}">
                <a16:creationId xmlns="" xmlns:a16="http://schemas.microsoft.com/office/drawing/2014/main" id="{F7CEEFB6-82A0-0F47-A12D-88F69DF9E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" y="4897438"/>
            <a:ext cx="142872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00" dirty="0">
                <a:latin typeface="Calibri" charset="0"/>
              </a:rPr>
              <a:t>© -Романов Б.К., 2019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9035" y="1249680"/>
          <a:ext cx="8538204" cy="36093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69102"/>
                <a:gridCol w="42691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solidFill>
                            <a:schemeClr val="bg1"/>
                          </a:solidFill>
                          <a:latin typeface="+mn-lt"/>
                        </a:rPr>
                        <a:t>Исходно в ГРЛС</a:t>
                      </a:r>
                      <a:endParaRPr lang="ru-RU" sz="2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solidFill>
                            <a:srgbClr val="FFFF00"/>
                          </a:solidFill>
                          <a:latin typeface="+mn-lt"/>
                        </a:rPr>
                        <a:t>Стандартизация - Приказ 538н</a:t>
                      </a:r>
                      <a:endParaRPr lang="ru-RU" sz="2400">
                        <a:solidFill>
                          <a:srgbClr val="FFFF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800" kern="120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ГЕЛЬ ДЛЯ 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МИКРОБИОЛОГИЧЕСКИХ ЦЕЛЕЙ</a:t>
                      </a:r>
                      <a:endParaRPr lang="ru-RU" sz="18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800" kern="120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гель для 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местного применения</a:t>
                      </a:r>
                      <a:endParaRPr lang="ru-RU" sz="18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800" kern="120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ГРАНУЛЫ ДЛЯ 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ПРИЕМА ВНУТРЬ</a:t>
                      </a:r>
                      <a:endParaRPr lang="ru-RU" sz="18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гранулы для приготовления раствора для приема внутрь</a:t>
                      </a:r>
                      <a:endParaRPr lang="ru-RU" sz="18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ПЕЛЛЕТЫ ПОКРЫТЫЕ </a:t>
                      </a:r>
                      <a:r>
                        <a:rPr lang="ru-RU" sz="1800" kern="120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КИШЕЧНО-РАСТВОРИМОЙ 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ОБОЛОЧКОЙ И ГРАНУЛЫ ДЛЯ ПРИГОТОВЛЕНИЯ СУСПЕНЗИИ ДЛЯ ПРИЕМА ВНУТРЬ</a:t>
                      </a:r>
                      <a:endParaRPr lang="ru-RU" sz="18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гранулы кишечнорастворимые</a:t>
                      </a:r>
                      <a:endParaRPr lang="ru-RU" sz="18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8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КАПСУЛЫ РЕТАРД</a:t>
                      </a:r>
                      <a:endParaRPr lang="ru-RU" sz="18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8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капсулы с пролонгированным высвобождением</a:t>
                      </a:r>
                      <a:endParaRPr lang="ru-RU" sz="18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8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БАЛЬЗАМ</a:t>
                      </a:r>
                      <a:endParaRPr lang="ru-RU" sz="18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ru-RU" sz="18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раствор для приема внутрь и местного</a:t>
                      </a:r>
                      <a:r>
                        <a:rPr lang="ru-RU" sz="1800" baseline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применения</a:t>
                      </a:r>
                      <a:endParaRPr lang="ru-RU" sz="18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86439" y="4757878"/>
            <a:ext cx="55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10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23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182" y="20129"/>
            <a:ext cx="8515818" cy="857250"/>
          </a:xfrm>
        </p:spPr>
        <p:txBody>
          <a:bodyPr>
            <a:normAutofit fontScale="90000"/>
          </a:bodyPr>
          <a:lstStyle/>
          <a:p>
            <a:r>
              <a:rPr lang="ru-RU" sz="28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Таблица </a:t>
            </a:r>
            <a:r>
              <a:rPr lang="ru-RU" sz="28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приведенных </a:t>
            </a:r>
            <a:r>
              <a:rPr lang="ru-RU" sz="28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значений на 01.01.2018</a:t>
            </a:r>
            <a:r>
              <a:rPr lang="ru-RU" sz="28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>
                <a:latin typeface="Tahoma" pitchFamily="34" charset="0"/>
                <a:ea typeface="Tahoma" pitchFamily="34" charset="0"/>
                <a:cs typeface="Tahoma" pitchFamily="34" charset="0"/>
              </a:rPr>
              <a:t>(1.113 страниц = 11.906 строк = 71.436 записей в 6 полях)</a:t>
            </a:r>
            <a:endParaRPr lang="ru-RU" sz="20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11" descr="C:\Users\Pegova\Documents\документы\ЛОГО\НОВЫЙ_лого_НЦЭСМП\Logo-new_b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928662" cy="10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1071547"/>
            <a:ext cx="857224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11">
            <a:extLst>
              <a:ext uri="{FF2B5EF4-FFF2-40B4-BE49-F238E27FC236}">
                <a16:creationId xmlns="" xmlns:a16="http://schemas.microsoft.com/office/drawing/2014/main" id="{E6556A71-333B-7A49-97D0-C2FB93009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" y="4897438"/>
            <a:ext cx="142872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00" dirty="0">
                <a:latin typeface="Calibri" charset="0"/>
              </a:rPr>
              <a:t>© -Романов Б.К.,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6439" y="4757878"/>
            <a:ext cx="55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11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455" y="1173163"/>
            <a:ext cx="8120984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602190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372" y="20129"/>
            <a:ext cx="8229600" cy="857250"/>
          </a:xfrm>
        </p:spPr>
        <p:txBody>
          <a:bodyPr>
            <a:normAutofit/>
          </a:bodyPr>
          <a:lstStyle/>
          <a:p>
            <a:r>
              <a:rPr lang="ru-RU" sz="18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Логика приведения значений МНН/ГН, лек. форм и дозировок</a:t>
            </a:r>
            <a:br>
              <a:rPr lang="ru-RU" sz="18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>
                <a:latin typeface="Tahoma" pitchFamily="34" charset="0"/>
                <a:ea typeface="Tahoma" pitchFamily="34" charset="0"/>
                <a:cs typeface="Tahoma" pitchFamily="34" charset="0"/>
              </a:rPr>
              <a:t>(1.113 страниц = 11.906 строк = 71.436 записей в 6 полях)</a:t>
            </a:r>
          </a:p>
        </p:txBody>
      </p:sp>
      <p:pic>
        <p:nvPicPr>
          <p:cNvPr id="4" name="Рисунок 11" descr="C:\Users\Pegova\Documents\документы\ЛОГО\НОВЫЙ_лого_НЦЭСМП\Logo-new_b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928662" cy="10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1071547"/>
            <a:ext cx="857224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8534" y="1153231"/>
            <a:ext cx="5642498" cy="37544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278444" y="1518291"/>
            <a:ext cx="5482588" cy="1674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02714" y="4458641"/>
            <a:ext cx="1858318" cy="478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48519" y="4458641"/>
            <a:ext cx="2047511" cy="478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A26210-71FB-3748-9EAA-7C03EEB23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" y="4897438"/>
            <a:ext cx="142872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00" dirty="0">
                <a:latin typeface="Calibri" charset="0"/>
              </a:rPr>
              <a:t>© -Романов Б.К., 2019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86439" y="4757878"/>
            <a:ext cx="55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12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19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151" y="205979"/>
            <a:ext cx="7051288" cy="857250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Таблица, направленная в ФАС</a:t>
            </a:r>
            <a:endParaRPr lang="ru-RU" sz="2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29612"/>
            <a:ext cx="8229600" cy="333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1" descr="C:\Users\Pegova\Documents\документы\ЛОГО\НОВЫЙ_лого_НЦЭСМП\Logo-new_b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928662" cy="10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1071547"/>
            <a:ext cx="857224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11">
            <a:extLst>
              <a:ext uri="{FF2B5EF4-FFF2-40B4-BE49-F238E27FC236}">
                <a16:creationId xmlns="" xmlns:a16="http://schemas.microsoft.com/office/drawing/2014/main" id="{F7CEEFB6-82A0-0F47-A12D-88F69DF9E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" y="4897438"/>
            <a:ext cx="142872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00" dirty="0">
                <a:latin typeface="Calibri" charset="0"/>
              </a:rPr>
              <a:t>© -Романов Б.К.,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6439" y="4757878"/>
            <a:ext cx="55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13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046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151" y="205979"/>
            <a:ext cx="7051288" cy="85725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Данные по взаимозаменяемости</a:t>
            </a:r>
          </a:p>
        </p:txBody>
      </p:sp>
      <p:pic>
        <p:nvPicPr>
          <p:cNvPr id="4" name="Рисунок 11" descr="C:\Users\Pegova\Documents\документы\ЛОГО\НОВЫЙ_лого_НЦЭСМП\Logo-new_b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928662" cy="10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1071547"/>
            <a:ext cx="857224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11">
            <a:extLst>
              <a:ext uri="{FF2B5EF4-FFF2-40B4-BE49-F238E27FC236}">
                <a16:creationId xmlns="" xmlns:a16="http://schemas.microsoft.com/office/drawing/2014/main" id="{F7CEEFB6-82A0-0F47-A12D-88F69DF9E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" y="4897438"/>
            <a:ext cx="142872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00" dirty="0">
                <a:latin typeface="Calibri" charset="0"/>
              </a:rPr>
              <a:t>© -Романов Б.К., 2019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14D2DB1-2668-7647-8D9F-181D1D951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" y="1301798"/>
            <a:ext cx="3606981" cy="33048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92D3827-2D1B-E341-8634-FC2F60F43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1301799"/>
            <a:ext cx="4355818" cy="359564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C8BF211-DDE5-764C-8D0A-F2C81E99812A}"/>
              </a:ext>
            </a:extLst>
          </p:cNvPr>
          <p:cNvSpPr/>
          <p:nvPr/>
        </p:nvSpPr>
        <p:spPr>
          <a:xfrm>
            <a:off x="4023360" y="4084320"/>
            <a:ext cx="4563079" cy="876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586439" y="4757878"/>
            <a:ext cx="55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14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23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8801" y="2139606"/>
            <a:ext cx="6862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Благодарю за внимание 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" y="1126215"/>
            <a:ext cx="975685" cy="94090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" name="Рисунок 10" descr="Рисунок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"/>
            <a:ext cx="3481331" cy="114298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Прямоугольник 2"/>
          <p:cNvSpPr/>
          <p:nvPr/>
        </p:nvSpPr>
        <p:spPr>
          <a:xfrm>
            <a:off x="3895314" y="3958418"/>
            <a:ext cx="4914159" cy="73866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u="sng" dirty="0">
                <a:solidFill>
                  <a:srgbClr val="000000"/>
                </a:solidFill>
                <a:latin typeface="Tahoma" pitchFamily="34"/>
                <a:cs typeface="Tahoma" pitchFamily="34"/>
              </a:rPr>
              <a:t>Романов</a:t>
            </a:r>
            <a:r>
              <a:rPr lang="ru-RU" sz="2400" b="0" i="0" u="sng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cs typeface="Tahoma" pitchFamily="34"/>
              </a:rPr>
              <a:t> Борис Константинович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rgbClr val="000000"/>
                </a:solidFill>
                <a:latin typeface="Tahoma" pitchFamily="34"/>
                <a:cs typeface="Tahoma" pitchFamily="34"/>
              </a:rPr>
              <a:t>ФГБУ «НЦЭСМП» Минздрава России</a:t>
            </a:r>
            <a:endParaRPr lang="ru-RU" b="0" i="0" u="none" strike="noStrike" kern="1200" cap="none" spc="0" baseline="0" dirty="0">
              <a:solidFill>
                <a:srgbClr val="000000"/>
              </a:solidFill>
              <a:uFillTx/>
              <a:latin typeface="Tahoma" pitchFamily="34"/>
              <a:cs typeface="Tahoma" pitchFamily="34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="" xmlns:a16="http://schemas.microsoft.com/office/drawing/2014/main" id="{10D8C732-1A75-3348-B517-40B21F78C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" y="4897438"/>
            <a:ext cx="142872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00" dirty="0">
                <a:latin typeface="Calibri" charset="0"/>
              </a:rPr>
              <a:t>© -Романов Б.К.,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2DD4629-257D-F947-9977-421361611EAE}"/>
              </a:ext>
            </a:extLst>
          </p:cNvPr>
          <p:cNvSpPr txBox="1"/>
          <p:nvPr/>
        </p:nvSpPr>
        <p:spPr>
          <a:xfrm>
            <a:off x="4089400" y="305405"/>
            <a:ext cx="424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описания лекарственных препаратов, являющихся объектом закупки: вопросы определения взаимозаменяемости и эквивалентности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202356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Есклп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66" y="891336"/>
            <a:ext cx="5564438" cy="42136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11" descr="C:\Users\Pegova\Documents\документы\ЛОГО\НОВЫЙ_лого_НЦЭСМП\Logo-new_b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928662" cy="10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" y="1071547"/>
            <a:ext cx="857224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20726" y="227788"/>
            <a:ext cx="808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zakupki</a:t>
            </a:r>
            <a:r>
              <a:rPr lang="en-US" sz="2800" b="1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.gov.ru </a:t>
            </a:r>
            <a:r>
              <a:rPr lang="en-US" sz="280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280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ЕИС</a:t>
            </a:r>
            <a:r>
              <a:rPr lang="en-US" sz="280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2800" b="1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</a:t>
            </a:r>
            <a:r>
              <a:rPr lang="en-US" sz="2800" b="1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lang="ru-RU" sz="2800" b="1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КТРУ </a:t>
            </a:r>
            <a:r>
              <a:rPr lang="ru-RU" sz="2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800" b="1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 </a:t>
            </a:r>
            <a:r>
              <a:rPr lang="ru-RU" sz="2800" b="1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ЕСКЛП 1.0</a:t>
            </a:r>
            <a:endParaRPr lang="ru-RU" sz="2800" b="1" baseline="300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159277"/>
            <a:ext cx="3510551" cy="1308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b="1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1100" b="1">
                <a:latin typeface="Tahoma" pitchFamily="34" charset="0"/>
                <a:ea typeface="Tahoma" pitchFamily="34" charset="0"/>
                <a:cs typeface="Tahoma" pitchFamily="34" charset="0"/>
              </a:rPr>
              <a:t>223-</a:t>
            </a:r>
            <a:r>
              <a:rPr lang="ru-RU" sz="1100" b="1">
                <a:latin typeface="Tahoma" pitchFamily="34" charset="0"/>
                <a:ea typeface="Tahoma" pitchFamily="34" charset="0"/>
                <a:cs typeface="Tahoma" pitchFamily="34" charset="0"/>
              </a:rPr>
              <a:t>ФЗ от 18.07.2011</a:t>
            </a:r>
          </a:p>
          <a:p>
            <a:r>
              <a:rPr lang="ru-RU" sz="1100">
                <a:latin typeface="Tahoma" pitchFamily="34" charset="0"/>
                <a:ea typeface="Tahoma" pitchFamily="34" charset="0"/>
                <a:cs typeface="Tahoma" pitchFamily="34" charset="0"/>
              </a:rPr>
              <a:t>"О закупках товаров, работ, услуг …»</a:t>
            </a:r>
          </a:p>
          <a:p>
            <a:endParaRPr lang="ru-RU" sz="5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sz="11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44-</a:t>
            </a:r>
            <a:r>
              <a:rPr lang="ru-RU" sz="11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ФЗ от 05.04.2013 </a:t>
            </a:r>
            <a:endParaRPr lang="en-US" sz="11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10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"О контрактной системе в сфере закупок …»</a:t>
            </a:r>
          </a:p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100" b="1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1100" b="1">
                <a:latin typeface="Tahoma" pitchFamily="34" charset="0"/>
                <a:ea typeface="Tahoma" pitchFamily="34" charset="0"/>
                <a:cs typeface="Tahoma" pitchFamily="34" charset="0"/>
              </a:rPr>
              <a:t>145-</a:t>
            </a:r>
            <a:r>
              <a:rPr lang="ru-RU" sz="1100" b="1">
                <a:latin typeface="Tahoma" pitchFamily="34" charset="0"/>
                <a:ea typeface="Tahoma" pitchFamily="34" charset="0"/>
                <a:cs typeface="Tahoma" pitchFamily="34" charset="0"/>
              </a:rPr>
              <a:t>ПП РФ от 08.02.2017</a:t>
            </a:r>
          </a:p>
          <a:p>
            <a:r>
              <a:rPr lang="ru-RU" sz="1100">
                <a:latin typeface="Tahoma" pitchFamily="34" charset="0"/>
                <a:ea typeface="Tahoma" pitchFamily="34" charset="0"/>
                <a:cs typeface="Tahoma" pitchFamily="34" charset="0"/>
              </a:rPr>
              <a:t>«Правила формирования и ведения КТРУ в ЕИС»</a:t>
            </a:r>
            <a:endParaRPr lang="ru-RU" sz="11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69783" y="891337"/>
            <a:ext cx="1503336" cy="519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5062" y="1813302"/>
            <a:ext cx="4987752" cy="519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5062" y="4448014"/>
            <a:ext cx="1159670" cy="2867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4364666"/>
            <a:ext cx="3303076" cy="4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0853" y="2695749"/>
            <a:ext cx="2087105" cy="166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3575061" y="3184901"/>
            <a:ext cx="1500633" cy="410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1">
            <a:extLst>
              <a:ext uri="{FF2B5EF4-FFF2-40B4-BE49-F238E27FC236}">
                <a16:creationId xmlns="" xmlns:a16="http://schemas.microsoft.com/office/drawing/2014/main" id="{99EEE0F7-311B-5641-B09A-1B621B046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" y="4897438"/>
            <a:ext cx="142872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00" dirty="0">
                <a:latin typeface="Calibri" charset="0"/>
              </a:rPr>
              <a:t>© -Романов Б.К., 2019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85860" y="4768038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2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45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 descr="C:\Users\Pegova\Documents\документы\ЛОГО\НОВЫЙ_лого_НЦЭСМП\Logo-new_b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928662" cy="10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" y="1071547"/>
            <a:ext cx="857224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20726" y="227788"/>
            <a:ext cx="8087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egisz</a:t>
            </a:r>
            <a:r>
              <a:rPr lang="en-US" sz="30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.rosminzdrav.ru -&gt;</a:t>
            </a:r>
            <a:r>
              <a:rPr lang="ru-RU" sz="30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Паспорт ЕСКЛП</a:t>
            </a:r>
          </a:p>
        </p:txBody>
      </p:sp>
      <p:pic>
        <p:nvPicPr>
          <p:cNvPr id="19" name="Изображение 18" descr="Паспорт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79" y="1141774"/>
            <a:ext cx="4400371" cy="399514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Изображение 19" descr="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52" y="1142985"/>
            <a:ext cx="3209625" cy="37544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11">
            <a:extLst>
              <a:ext uri="{FF2B5EF4-FFF2-40B4-BE49-F238E27FC236}">
                <a16:creationId xmlns="" xmlns:a16="http://schemas.microsoft.com/office/drawing/2014/main" id="{453F1731-E52E-3C42-8AAF-B36697C7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" y="4897438"/>
            <a:ext cx="142872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00" dirty="0">
                <a:latin typeface="Calibri" charset="0"/>
              </a:rPr>
              <a:t>© -Романов Б.К.,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26500" y="4757878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3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98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 descr="C:\Users\Pegova\Documents\документы\ЛОГО\НОВЫЙ_лого_НЦЭСМП\Logo-new_b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928662" cy="10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" y="1071547"/>
            <a:ext cx="857224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20726" y="227788"/>
            <a:ext cx="8087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Источник данных</a:t>
            </a:r>
            <a:r>
              <a:rPr lang="ru-RU" sz="3000" b="1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0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ЕСКЛП 1.0 – 2.0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2728" y="1249757"/>
            <a:ext cx="17804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  <a:r>
              <a:rPr lang="en-US" sz="3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u-RU" sz="32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КЛП </a:t>
            </a:r>
            <a:endParaRPr lang="en-US" sz="3200" b="1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2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ru-RU" sz="32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2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ГРЛС </a:t>
            </a:r>
            <a:endParaRPr lang="en-US" sz="3200" b="1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2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endParaRPr lang="en-US" sz="3200" b="1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2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ГРПОЦ</a:t>
            </a:r>
            <a:endParaRPr lang="ru-RU" sz="32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082912" y="2476803"/>
            <a:ext cx="1100207" cy="31771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128651" y="3245502"/>
            <a:ext cx="1095037" cy="31771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281758" y="963491"/>
            <a:ext cx="381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grls</a:t>
            </a:r>
            <a:r>
              <a:rPr lang="en-US" sz="2800" b="1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.rosminzdrav.ru</a:t>
            </a:r>
            <a:endParaRPr lang="ru-RU" sz="2800"/>
          </a:p>
        </p:txBody>
      </p:sp>
      <p:sp>
        <p:nvSpPr>
          <p:cNvPr id="15" name="TextBox 11">
            <a:extLst>
              <a:ext uri="{FF2B5EF4-FFF2-40B4-BE49-F238E27FC236}">
                <a16:creationId xmlns="" xmlns:a16="http://schemas.microsoft.com/office/drawing/2014/main" id="{B9382D9E-5321-8D4C-9172-A2A192B62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" y="4897438"/>
            <a:ext cx="142872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00" dirty="0">
                <a:latin typeface="Calibri" charset="0"/>
              </a:rPr>
              <a:t>© -Романов Б.К., 2019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26500" y="4757878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4</a:t>
            </a:r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956" y="1793257"/>
            <a:ext cx="6752076" cy="2291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Стрелка вправо 11"/>
          <p:cNvSpPr/>
          <p:nvPr/>
        </p:nvSpPr>
        <p:spPr>
          <a:xfrm rot="16200000" flipH="1">
            <a:off x="5287158" y="1805032"/>
            <a:ext cx="716199" cy="317715"/>
          </a:xfrm>
          <a:prstGeom prst="rightArrow">
            <a:avLst>
              <a:gd name="adj1" fmla="val 50000"/>
              <a:gd name="adj2" fmla="val 5731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4079" y="4154385"/>
            <a:ext cx="5711601" cy="891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13419" y="4215360"/>
            <a:ext cx="143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smtClean="0"/>
              <a:t>Взаимо-заменяемость</a:t>
            </a:r>
            <a:endParaRPr lang="ru-RU" sz="1400" b="1"/>
          </a:p>
        </p:txBody>
      </p:sp>
      <p:sp>
        <p:nvSpPr>
          <p:cNvPr id="19" name="Стрелка вправо 18"/>
          <p:cNvSpPr/>
          <p:nvPr/>
        </p:nvSpPr>
        <p:spPr>
          <a:xfrm>
            <a:off x="927551" y="4629500"/>
            <a:ext cx="1100207" cy="31771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07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 descr="C:\Users\Pegova\Documents\документы\ЛОГО\НОВЫЙ_лого_НЦЭСМП\Logo-new_b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928662" cy="10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" y="1071547"/>
            <a:ext cx="857224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20726" y="227788"/>
            <a:ext cx="8087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ЕСКЛП и взаимозаменяемость ?</a:t>
            </a:r>
            <a:endParaRPr lang="ru-RU" sz="3000" b="1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="" xmlns:a16="http://schemas.microsoft.com/office/drawing/2014/main" id="{453F1731-E52E-3C42-8AAF-B36697C7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" y="4897438"/>
            <a:ext cx="142872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00" dirty="0">
                <a:latin typeface="Calibri" charset="0"/>
              </a:rPr>
              <a:t>© -Романов Б.К.,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1246" y="1010983"/>
            <a:ext cx="717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Данные о взаимозаменяемости - не могут использоваться в ЕСКЛП, </a:t>
            </a:r>
          </a:p>
          <a:p>
            <a:r>
              <a:rPr lang="ru-RU" smtClean="0"/>
              <a:t>как признак, явно указывающий на конкретного производителя </a:t>
            </a:r>
          </a:p>
          <a:p>
            <a:pPr algn="r"/>
            <a:r>
              <a:rPr lang="ru-RU" i="1" smtClean="0"/>
              <a:t>Постановление Правительства РФ от 15.11.2017 № 1380</a:t>
            </a:r>
            <a:endParaRPr lang="ru-RU" i="1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2229" y="2517447"/>
          <a:ext cx="8374743" cy="2330994"/>
        </p:xfrm>
        <a:graphic>
          <a:graphicData uri="http://schemas.openxmlformats.org/drawingml/2006/table">
            <a:tbl>
              <a:tblPr/>
              <a:tblGrid>
                <a:gridCol w="1389801"/>
                <a:gridCol w="2643380"/>
                <a:gridCol w="1389801"/>
                <a:gridCol w="2951761"/>
              </a:tblGrid>
              <a:tr h="708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Референтное лекарственное средство (ЛС)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Лекарственная форма </a:t>
                      </a:r>
                      <a:endParaRPr lang="ru-RU" sz="1200" b="1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референтного 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ЛС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ЛС с лекарственной формой, эквивалентной референтному ЛС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Эквивалентная 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лекарственная форма, 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 состоянию на 01.04.2019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699" marR="65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ЛП-000226 </a:t>
                      </a:r>
                      <a:endParaRPr lang="ru-RU" sz="120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2011-02-16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таблетки покрытые пленочной оболочкой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ЛП-003512 </a:t>
                      </a:r>
                      <a:endParaRPr lang="ru-RU" sz="120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2016-03-22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капсулы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ЛП-000810 </a:t>
                      </a:r>
                      <a:endParaRPr lang="ru-RU" sz="120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2011-10-03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спрей назальный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ЛП-002177 </a:t>
                      </a:r>
                      <a:endParaRPr lang="ru-RU" sz="120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2013-08-06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аэрозоль назальный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ЛП-001424 </a:t>
                      </a:r>
                      <a:endParaRPr lang="ru-RU" sz="120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2012-01-12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раствор для внутривенного и внутримышечного введения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ЛП-005326 </a:t>
                      </a:r>
                      <a:endParaRPr lang="ru-RU" sz="120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2019-01-30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раствор для внутривенного введения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200" b="1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200" b="1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5086" y="2017489"/>
            <a:ext cx="820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Справочник </a:t>
            </a:r>
            <a:r>
              <a:rPr lang="ru-RU" b="1" u="sng" smtClean="0"/>
              <a:t>эквивалентных</a:t>
            </a:r>
            <a:r>
              <a:rPr lang="ru-RU" b="1" smtClean="0"/>
              <a:t> лекарственных форм  </a:t>
            </a:r>
            <a:r>
              <a:rPr lang="ru-RU" smtClean="0"/>
              <a:t>(27 страниц формата А4):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6500" y="4757878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5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98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 descr="C:\Users\Pegova\Documents\документы\ЛОГО\НОВЫЙ_лого_НЦЭСМП\Logo-new_b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928662" cy="10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" y="1071547"/>
            <a:ext cx="857224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20726" y="65059"/>
            <a:ext cx="8123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ЕСКЛП: 253 539 товарных позиций ЛС</a:t>
            </a:r>
            <a:r>
              <a:rPr lang="en-US" sz="3000" b="1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000" b="1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60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23.05.2017 </a:t>
            </a:r>
            <a:r>
              <a:rPr lang="ru-RU" sz="160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600" b="1" u="sng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03.04.2019</a:t>
            </a:r>
            <a:r>
              <a:rPr lang="en-US" sz="160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3000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000" b="1" smtClean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7785 – в реальном закупе </a:t>
            </a:r>
            <a:endParaRPr lang="ru-RU" sz="3000" b="1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Изображение 1" descr="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9" y="1301536"/>
            <a:ext cx="4544417" cy="350823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3" name="Изображение 2" descr="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56" y="1071547"/>
            <a:ext cx="2975512" cy="398140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9" name="Стрелка вправо 8"/>
          <p:cNvSpPr/>
          <p:nvPr/>
        </p:nvSpPr>
        <p:spPr>
          <a:xfrm>
            <a:off x="4265907" y="1735812"/>
            <a:ext cx="1263111" cy="31771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1">
            <a:extLst>
              <a:ext uri="{FF2B5EF4-FFF2-40B4-BE49-F238E27FC236}">
                <a16:creationId xmlns="" xmlns:a16="http://schemas.microsoft.com/office/drawing/2014/main" id="{82D76BFE-CACA-0D49-B32F-AF47E3465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" y="4897438"/>
            <a:ext cx="142872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00" dirty="0">
                <a:latin typeface="Calibri" charset="0"/>
              </a:rPr>
              <a:t>© -Романов Б.К., 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5338" y="2270760"/>
            <a:ext cx="2404818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mtClean="0"/>
          </a:p>
          <a:p>
            <a:pPr algn="ctr"/>
            <a:r>
              <a:rPr lang="ru-RU" smtClean="0"/>
              <a:t>239 товарных позиций (3%) – «</a:t>
            </a:r>
            <a:r>
              <a:rPr lang="ru-RU" b="1" smtClean="0"/>
              <a:t>проблемные</a:t>
            </a:r>
            <a:r>
              <a:rPr lang="ru-RU" smtClean="0"/>
              <a:t>» </a:t>
            </a:r>
          </a:p>
          <a:p>
            <a:pPr algn="ctr"/>
            <a:r>
              <a:rPr lang="ru-RU" smtClean="0"/>
              <a:t>по коду ОКП, ЕИ и др.</a:t>
            </a:r>
          </a:p>
          <a:p>
            <a:pPr algn="ctr"/>
            <a:r>
              <a:rPr lang="ru-RU" smtClean="0"/>
              <a:t>на 3 апреля 2019 г.</a:t>
            </a:r>
          </a:p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826500" y="4757878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6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1438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 descr="C:\Users\Pegova\Documents\документы\ЛОГО\НОВЫЙ_лого_НЦЭСМП\Logo-new_b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928662" cy="10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" y="1071547"/>
            <a:ext cx="857224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20726" y="227788"/>
            <a:ext cx="8087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Пример:  реестровая запись на Метформин</a:t>
            </a:r>
            <a:endParaRPr lang="ru-RU" sz="2600" b="1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Изображение 1" descr="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26" y="1910979"/>
            <a:ext cx="4046777" cy="288574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3" name="Изображение 2" descr="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66" y="1142985"/>
            <a:ext cx="2723845" cy="389356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1" name="Стрелка вправо 10"/>
          <p:cNvSpPr/>
          <p:nvPr/>
        </p:nvSpPr>
        <p:spPr>
          <a:xfrm>
            <a:off x="186922" y="2386741"/>
            <a:ext cx="670303" cy="31771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262276" y="2913684"/>
            <a:ext cx="678049" cy="31771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290692" y="4383414"/>
            <a:ext cx="678049" cy="31771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02724" y="2665711"/>
            <a:ext cx="1516130" cy="4029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790481" y="1508025"/>
            <a:ext cx="1052030" cy="4029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1">
            <a:extLst>
              <a:ext uri="{FF2B5EF4-FFF2-40B4-BE49-F238E27FC236}">
                <a16:creationId xmlns="" xmlns:a16="http://schemas.microsoft.com/office/drawing/2014/main" id="{F12A843C-6C72-3F49-8246-5EA932C63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" y="4897438"/>
            <a:ext cx="142872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00" dirty="0">
                <a:latin typeface="Calibri" charset="0"/>
              </a:rPr>
              <a:t>© -Романов Б.К., 2019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26500" y="4757878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136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 rot="5400000">
            <a:off x="3340752" y="1876161"/>
            <a:ext cx="12071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904889" y="2397562"/>
            <a:ext cx="1023542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283696" y="2458637"/>
            <a:ext cx="1133267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28663" y="2"/>
            <a:ext cx="8004875" cy="857250"/>
          </a:xfrm>
        </p:spPr>
        <p:txBody>
          <a:bodyPr>
            <a:noAutofit/>
          </a:bodyPr>
          <a:lstStyle/>
          <a:p>
            <a:r>
              <a:rPr lang="ru-RU" sz="28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Схема формирования </a:t>
            </a:r>
            <a:r>
              <a:rPr lang="ru-RU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ЕСКЛП </a:t>
            </a:r>
            <a:r>
              <a:rPr lang="ru-RU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1.5/2.0 </a:t>
            </a:r>
          </a:p>
        </p:txBody>
      </p:sp>
      <p:pic>
        <p:nvPicPr>
          <p:cNvPr id="4" name="Рисунок 11" descr="C:\Users\Pegova\Documents\документы\ЛОГО\НОВЫЙ_лого_НЦЭСМП\Logo-new_b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928662" cy="10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" y="1071547"/>
            <a:ext cx="857224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77889" y="2916783"/>
            <a:ext cx="1219197" cy="523220"/>
          </a:xfrm>
          <a:prstGeom prst="rect">
            <a:avLst/>
          </a:prstGeom>
          <a:solidFill>
            <a:srgbClr val="99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ГРЛС</a:t>
            </a:r>
          </a:p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7890" y="2308625"/>
            <a:ext cx="1219197" cy="523220"/>
          </a:xfrm>
          <a:prstGeom prst="rect">
            <a:avLst/>
          </a:prstGeom>
          <a:solidFill>
            <a:srgbClr val="99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ГРПОЦ</a:t>
            </a:r>
          </a:p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503" y="3943331"/>
            <a:ext cx="421940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Стандартизация:</a:t>
            </a:r>
          </a:p>
          <a:p>
            <a:r>
              <a:rPr lang="ru-RU" sz="14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МНН / ГН, </a:t>
            </a:r>
          </a:p>
          <a:p>
            <a:r>
              <a:rPr lang="ru-RU" sz="14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</a:t>
            </a:r>
            <a:r>
              <a:rPr lang="ru-RU" sz="140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Названий </a:t>
            </a:r>
            <a:r>
              <a:rPr lang="ru-RU" sz="14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лекарственных форм,</a:t>
            </a:r>
          </a:p>
          <a:p>
            <a:r>
              <a:rPr lang="ru-RU" sz="14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</a:t>
            </a:r>
            <a:r>
              <a:rPr lang="ru-RU" sz="140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Единиц </a:t>
            </a:r>
            <a:r>
              <a:rPr lang="ru-RU" sz="14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измерения </a:t>
            </a:r>
            <a:r>
              <a:rPr lang="ru-RU" sz="140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дозы</a:t>
            </a:r>
            <a:endParaRPr lang="ru-RU" sz="1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5303" y="1678746"/>
            <a:ext cx="23660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ООО «Софтлинк»</a:t>
            </a:r>
            <a:endParaRPr lang="ru-RU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5145" y="2899322"/>
            <a:ext cx="1950205" cy="8002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Выгрузка в ЕСКЛП</a:t>
            </a:r>
          </a:p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7750" y="3038804"/>
            <a:ext cx="195020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ЕСКЛП</a:t>
            </a:r>
          </a:p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7750" y="1688028"/>
            <a:ext cx="192578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АО «РТ-ПТ»</a:t>
            </a:r>
            <a:endParaRPr lang="ru-RU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489337" y="3111284"/>
            <a:ext cx="560180" cy="31771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863566" y="3118257"/>
            <a:ext cx="475459" cy="31771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882395" y="943098"/>
            <a:ext cx="236601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Минздрав РФ</a:t>
            </a:r>
            <a:endParaRPr lang="ru-RU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5468316" y="3762642"/>
            <a:ext cx="678049" cy="31771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5400000" flipH="1">
            <a:off x="5785063" y="3703552"/>
            <a:ext cx="581824" cy="31771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812942" y="3038804"/>
            <a:ext cx="678049" cy="31771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2260" y="2387593"/>
            <a:ext cx="3037078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ФГБУ «НЦЭСМП» Минздрава РФ</a:t>
            </a:r>
          </a:p>
          <a:p>
            <a:pPr algn="ctr"/>
            <a:r>
              <a:rPr lang="ru-RU" sz="160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рамках гос. задания: </a:t>
            </a:r>
            <a:endParaRPr lang="ru-RU" sz="160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«Актуализация ГРЛС»</a:t>
            </a:r>
            <a:endParaRPr lang="ru-RU" sz="160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5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2315060" y="3784473"/>
            <a:ext cx="678049" cy="31771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5400000" flipH="1">
            <a:off x="2631807" y="3725383"/>
            <a:ext cx="581824" cy="31771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11" descr="C:\Users\Pegova\Documents\документы\ЛОГО\НОВЫЙ_лого_НЦЭСМП\Logo-new_b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41" y="2420509"/>
            <a:ext cx="494370" cy="53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6494418" y="4175675"/>
            <a:ext cx="264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12–25 </a:t>
            </a:r>
            <a:r>
              <a:rPr lang="ru-RU" b="1"/>
              <a:t>декабря 2017 г</a:t>
            </a:r>
            <a:r>
              <a:rPr lang="ru-RU" b="1" smtClean="0"/>
              <a:t>.</a:t>
            </a:r>
          </a:p>
          <a:p>
            <a:r>
              <a:rPr lang="ru-RU" b="1" smtClean="0"/>
              <a:t>и далее</a:t>
            </a:r>
            <a:endParaRPr lang="ru-RU" b="1"/>
          </a:p>
        </p:txBody>
      </p:sp>
      <p:sp>
        <p:nvSpPr>
          <p:cNvPr id="35" name="TextBox 11">
            <a:extLst>
              <a:ext uri="{FF2B5EF4-FFF2-40B4-BE49-F238E27FC236}">
                <a16:creationId xmlns="" xmlns:a16="http://schemas.microsoft.com/office/drawing/2014/main" id="{9082BD37-D0A3-2544-B712-52B830F4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" y="4897438"/>
            <a:ext cx="142872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00" dirty="0">
                <a:latin typeface="Calibri" charset="0"/>
              </a:rPr>
              <a:t>© -Романов Б.К., 2019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26500" y="4757878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8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89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6530"/>
            <a:ext cx="7740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 НЦЭСМП с МНН/ГН, </a:t>
            </a:r>
          </a:p>
          <a:p>
            <a:r>
              <a:rPr lang="ru-RU" sz="2800" b="1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обозначениями ЛФ</a:t>
            </a:r>
            <a:r>
              <a:rPr lang="ru-RU" sz="2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дозировок ЛС</a:t>
            </a:r>
            <a:endParaRPr lang="ru-RU" sz="2800" b="1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275606"/>
            <a:ext cx="90364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Основание для проведения работ: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Распоряжение Министра </a:t>
            </a:r>
            <a:r>
              <a:rPr lang="ru-RU" sz="1600">
                <a:latin typeface="Tahoma" pitchFamily="34" charset="0"/>
                <a:ea typeface="Tahoma" pitchFamily="34" charset="0"/>
                <a:cs typeface="Tahoma" pitchFamily="34" charset="0"/>
              </a:rPr>
              <a:t>Здравоохранения </a:t>
            </a:r>
            <a:r>
              <a:rPr lang="ru-RU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РФ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000" b="1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Время проведения работ: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12 – 25 декабря 2017 (окончательная передача </a:t>
            </a:r>
            <a:r>
              <a:rPr lang="ru-RU" sz="1600">
                <a:latin typeface="Tahoma" pitchFamily="34" charset="0"/>
                <a:ea typeface="Tahoma" pitchFamily="34" charset="0"/>
                <a:cs typeface="Tahoma" pitchFamily="34" charset="0"/>
              </a:rPr>
              <a:t>сведений</a:t>
            </a:r>
            <a:r>
              <a:rPr lang="ru-RU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ru-RU" sz="1000" b="1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выполненных работ</a:t>
            </a:r>
            <a:r>
              <a:rPr lang="ru-RU" sz="1600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ru-RU" sz="800" dirty="0">
              <a:solidFill>
                <a:srgbClr val="1F497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Приведение 2.069 из 36.853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записей с международными непатентованными и </a:t>
            </a:r>
            <a:r>
              <a:rPr lang="ru-RU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группировочными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наименованиями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к стандартизованным значениям, </a:t>
            </a:r>
          </a:p>
          <a:p>
            <a:pPr marL="457200" indent="-457200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	применяемым в настоящее время при регистрационной экспертизе лек. средств.</a:t>
            </a:r>
          </a:p>
          <a:p>
            <a:pPr marL="457200" indent="-457200">
              <a:buAutoNum type="arabicPeriod" startAt="2"/>
            </a:pP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Приведение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3.124 из 8.582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значений лекарственных форм к перечню </a:t>
            </a:r>
          </a:p>
          <a:p>
            <a:pPr marL="457200" indent="-457200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34 значений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согласно приказа МЗ РФ 538н от 27.07.2016.</a:t>
            </a:r>
          </a:p>
          <a:p>
            <a:pPr marL="457200" indent="-457200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	Приведение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4.426 из 16.254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записей с обозначением единиц измерения дозировок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ЛС к 18 стандартизованным значениям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marL="457200" indent="-457200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	с пересчетом количеств действующих веществ на основе современных подходов, </a:t>
            </a:r>
          </a:p>
          <a:p>
            <a:pPr marL="457200" indent="-457200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	применяемых в настоящее время при регистрационной экспертизе лек. средств.</a:t>
            </a:r>
          </a:p>
        </p:txBody>
      </p:sp>
      <p:pic>
        <p:nvPicPr>
          <p:cNvPr id="6" name="Рисунок 11" descr="C:\Users\Pegova\Documents\документы\ЛОГО\НОВЫЙ_лого_НЦЭСМП\Logo-new_b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928662" cy="10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" y="1071547"/>
            <a:ext cx="857224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11">
            <a:extLst>
              <a:ext uri="{FF2B5EF4-FFF2-40B4-BE49-F238E27FC236}">
                <a16:creationId xmlns="" xmlns:a16="http://schemas.microsoft.com/office/drawing/2014/main" id="{59EEDB07-B5F0-D047-9E26-6B39AF094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8" y="4897438"/>
            <a:ext cx="142872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kumimoji="0" lang="ru-RU" sz="1000" dirty="0">
                <a:latin typeface="Calibri" charset="0"/>
              </a:rPr>
              <a:t>© -Романов Б.К., 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26500" y="4757878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9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644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2587</Words>
  <Application>Microsoft Office PowerPoint</Application>
  <PresentationFormat>Экран (16:9)</PresentationFormat>
  <Paragraphs>311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Схема формирования  ЕСКЛП 1.5/2.0 </vt:lpstr>
      <vt:lpstr>Слайд 9</vt:lpstr>
      <vt:lpstr>Пример стандартизации   Наименования лекарственных форм</vt:lpstr>
      <vt:lpstr>Таблица приведенных значений на 01.01.2018  (1.113 страниц = 11.906 строк = 71.436 записей в 6 полях)</vt:lpstr>
      <vt:lpstr>Логика приведения значений МНН/ГН, лек. форм и дозировок (1.113 страниц = 11.906 строк = 71.436 записей в 6 полях)</vt:lpstr>
      <vt:lpstr>Таблица, направленная в ФАС</vt:lpstr>
      <vt:lpstr>Данные по взаимозаменяемости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 Романов</dc:creator>
  <cp:lastModifiedBy>Romanov</cp:lastModifiedBy>
  <cp:revision>91</cp:revision>
  <dcterms:created xsi:type="dcterms:W3CDTF">2018-05-22T18:28:22Z</dcterms:created>
  <dcterms:modified xsi:type="dcterms:W3CDTF">2019-04-05T10:53:36Z</dcterms:modified>
</cp:coreProperties>
</file>