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66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0202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0202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0202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0202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0202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0202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0202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0202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0202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661"/>
    <a:srgbClr val="184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 (заголовок+подзаголовок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015E62-47F7-4F41-B344-8069F9EB7C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5950" y="239247"/>
            <a:ext cx="1859554" cy="185955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120562-CE53-4416-A7F5-05549C3DEF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8879" y="1960577"/>
            <a:ext cx="6886242" cy="6705025"/>
          </a:xfrm>
          <a:prstGeom prst="rect">
            <a:avLst/>
          </a:prstGeom>
        </p:spPr>
      </p:pic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79425" y="2310074"/>
            <a:ext cx="8478899" cy="92333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79426" y="3325480"/>
            <a:ext cx="8478898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  <a:defRPr>
                <a:solidFill>
                  <a:schemeClr val="bg1">
                    <a:lumMod val="65000"/>
                  </a:schemeClr>
                </a:solidFill>
                <a:latin typeface="Raleway" pitchFamily="2" charset="-52"/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5" name="Рисунок 8" descr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425" y="368300"/>
            <a:ext cx="1376388" cy="4295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(заголовок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29CDF2-203B-41E6-8F7B-BCC570ABC8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8879" y="1960577"/>
            <a:ext cx="6886242" cy="6705025"/>
          </a:xfrm>
          <a:prstGeom prst="rect">
            <a:avLst/>
          </a:prstGeom>
        </p:spPr>
      </p:pic>
      <p:sp>
        <p:nvSpPr>
          <p:cNvPr id="2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79426" y="2348538"/>
            <a:ext cx="8471472" cy="3798338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184267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20FB7E-E38B-4A77-81F3-7786E0537F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55950" y="239247"/>
            <a:ext cx="1859554" cy="185955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+подзаголовок+2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C5393B-7F60-49D0-8049-E4D880F081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8879" y="1960577"/>
            <a:ext cx="6886242" cy="6705025"/>
          </a:xfrm>
          <a:prstGeom prst="rect">
            <a:avLst/>
          </a:prstGeom>
        </p:spPr>
      </p:pic>
      <p:sp>
        <p:nvSpPr>
          <p:cNvPr id="3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79425" y="359999"/>
            <a:ext cx="11233150" cy="642939"/>
          </a:xfrm>
          <a:prstGeom prst="rect">
            <a:avLst/>
          </a:prstGeom>
        </p:spPr>
        <p:txBody>
          <a:bodyPr anchor="t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3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79425" y="1079999"/>
            <a:ext cx="11233150" cy="4247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  <a:defRPr b="1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L="0" indent="457200">
              <a:buClrTx/>
              <a:buSzTx/>
              <a:buFontTx/>
              <a:buNone/>
              <a:defRPr b="1"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L="0" indent="914400">
              <a:buClrTx/>
              <a:buSzTx/>
              <a:buFontTx/>
              <a:buNone/>
              <a:defRPr b="1"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L="0" indent="1371600">
              <a:buClrTx/>
              <a:buSzTx/>
              <a:buFontTx/>
              <a:buNone/>
              <a:defRPr b="1"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L="0" indent="1828800">
              <a:buClrTx/>
              <a:buSzTx/>
              <a:buFontTx/>
              <a:buNone/>
              <a:defRPr b="1">
                <a:latin typeface="Raleway ExtraBold"/>
                <a:ea typeface="Raleway ExtraBold"/>
                <a:cs typeface="Raleway ExtraBold"/>
                <a:sym typeface="Raleway ExtraBold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+подзаголовок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79425" y="359999"/>
            <a:ext cx="11233150" cy="642939"/>
          </a:xfrm>
          <a:prstGeom prst="rect">
            <a:avLst/>
          </a:prstGeom>
        </p:spPr>
        <p:txBody>
          <a:bodyPr anchor="t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79425" y="1079999"/>
            <a:ext cx="11233150" cy="4556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ClrTx/>
              <a:buSzTx/>
              <a:buFontTx/>
              <a:buNone/>
              <a:defRPr b="1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L="0" indent="457200">
              <a:buClrTx/>
              <a:buSzTx/>
              <a:buFontTx/>
              <a:buNone/>
              <a:defRPr b="1"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L="0" indent="914400">
              <a:buClrTx/>
              <a:buSzTx/>
              <a:buFontTx/>
              <a:buNone/>
              <a:defRPr b="1"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L="0" indent="1371600">
              <a:buClrTx/>
              <a:buSzTx/>
              <a:buFontTx/>
              <a:buNone/>
              <a:defRPr b="1"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L="0" indent="1828800">
              <a:buClrTx/>
              <a:buSzTx/>
              <a:buFontTx/>
              <a:buNone/>
              <a:defRPr b="1">
                <a:latin typeface="Raleway ExtraBold"/>
                <a:ea typeface="Raleway ExtraBold"/>
                <a:cs typeface="Raleway ExtraBold"/>
                <a:sym typeface="Raleway ExtraBold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07958C-1E23-4BEB-AAC1-C84A9E7191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8879" y="1960577"/>
            <a:ext cx="6886242" cy="6705025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+2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927D81-64BF-4EDC-BBE3-4A1531590D3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20202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79426" y="359999"/>
            <a:ext cx="5518151" cy="646332"/>
          </a:xfrm>
          <a:prstGeom prst="rect">
            <a:avLst/>
          </a:prstGeom>
        </p:spPr>
        <p:txBody>
          <a:bodyPr anchor="t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7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79426" y="1632449"/>
            <a:ext cx="5518151" cy="4247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ClrTx/>
              <a:buSzTx/>
              <a:buFontTx/>
              <a:buNone/>
              <a:defRPr b="1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L="0" indent="457200">
              <a:buClrTx/>
              <a:buSzTx/>
              <a:buFontTx/>
              <a:buNone/>
              <a:defRPr b="1"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L="0" indent="914400">
              <a:buClrTx/>
              <a:buSzTx/>
              <a:buFontTx/>
              <a:buNone/>
              <a:defRPr b="1"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L="0" indent="1371600">
              <a:buClrTx/>
              <a:buSzTx/>
              <a:buFontTx/>
              <a:buNone/>
              <a:defRPr b="1"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L="0" indent="1828800">
              <a:buClrTx/>
              <a:buSzTx/>
              <a:buFontTx/>
              <a:buNone/>
              <a:defRPr b="1">
                <a:latin typeface="Raleway ExtraBold"/>
                <a:ea typeface="Raleway ExtraBold"/>
                <a:cs typeface="Raleway ExtraBold"/>
                <a:sym typeface="Raleway ExtraBold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dirty="0"/>
          </a:p>
        </p:txBody>
      </p:sp>
      <p:sp>
        <p:nvSpPr>
          <p:cNvPr id="77" name="Текст 4"/>
          <p:cNvSpPr>
            <a:spLocks noGrp="1"/>
          </p:cNvSpPr>
          <p:nvPr>
            <p:ph type="body" sz="quarter" idx="21"/>
          </p:nvPr>
        </p:nvSpPr>
        <p:spPr>
          <a:xfrm>
            <a:off x="6172198" y="1632449"/>
            <a:ext cx="5540376" cy="42473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lvl="0" indent="0">
              <a:buClrTx/>
              <a:buSzTx/>
              <a:buFontTx/>
              <a:buNone/>
              <a:defRPr b="1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pPr>
            <a:r>
              <a:rPr lang="ru-RU"/>
              <a:t>Образец текста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4541E0-7CEE-4B02-9C63-D487CF9E76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8879" y="1960577"/>
            <a:ext cx="6886242" cy="6705025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1030E99-397D-43E2-B299-F9B63C2953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8879" y="1960577"/>
            <a:ext cx="6886242" cy="6705025"/>
          </a:xfrm>
          <a:prstGeom prst="rect">
            <a:avLst/>
          </a:prstGeom>
        </p:spPr>
      </p:pic>
      <p:sp>
        <p:nvSpPr>
          <p:cNvPr id="1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79426" y="457200"/>
            <a:ext cx="4292601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30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529387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Tx/>
              <a:buFont typeface="Arial"/>
              <a:buChar char="•"/>
              <a:defRPr sz="3200"/>
            </a:lvl1pPr>
            <a:lvl2pPr marL="718457" indent="-261257">
              <a:buClrTx/>
              <a:buFont typeface="Arial"/>
              <a:buChar char="•"/>
              <a:defRPr sz="3200"/>
            </a:lvl2pPr>
            <a:lvl3pPr>
              <a:buClrTx/>
              <a:buFont typeface="Arial"/>
              <a:buChar char="•"/>
              <a:defRPr sz="3200"/>
            </a:lvl3pPr>
            <a:lvl4pPr marL="1737360" indent="-365760">
              <a:buClrTx/>
              <a:buFont typeface="Arial"/>
              <a:buChar char="•"/>
              <a:defRPr sz="3200"/>
            </a:lvl4pPr>
            <a:lvl5pPr marL="2194560" indent="-365760">
              <a:buClrTx/>
              <a:buFont typeface="Arial"/>
              <a:buChar char="•"/>
              <a:defRPr sz="3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31" name="Текст 3"/>
          <p:cNvSpPr>
            <a:spLocks noGrp="1"/>
          </p:cNvSpPr>
          <p:nvPr>
            <p:ph type="body" sz="quarter" idx="21"/>
          </p:nvPr>
        </p:nvSpPr>
        <p:spPr>
          <a:xfrm>
            <a:off x="479426" y="2057400"/>
            <a:ext cx="4292601" cy="38115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ClrTx/>
              <a:buSzTx/>
              <a:buFontTx/>
              <a:buNone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4D1404-6060-4A2A-9EF6-94E61BC77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8879" y="1960577"/>
            <a:ext cx="6886242" cy="6705025"/>
          </a:xfrm>
          <a:prstGeom prst="rect">
            <a:avLst/>
          </a:prstGeom>
        </p:spPr>
      </p:pic>
      <p:sp>
        <p:nvSpPr>
          <p:cNvPr id="17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79425" y="2766217"/>
            <a:ext cx="11233150" cy="1325564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8DEB3E-F626-4DA8-959B-2C3D770598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8879" y="1960577"/>
            <a:ext cx="6886242" cy="6705025"/>
          </a:xfrm>
          <a:prstGeom prst="rect">
            <a:avLst/>
          </a:prstGeom>
        </p:spPr>
      </p:pic>
      <p:sp>
        <p:nvSpPr>
          <p:cNvPr id="1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79425" y="365125"/>
            <a:ext cx="11233150" cy="1325563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8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79426" y="1681163"/>
            <a:ext cx="5518151" cy="8239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ClrTx/>
              <a:buSzTx/>
              <a:buFontTx/>
              <a:buNone/>
              <a:defRPr b="1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L="0" indent="457200">
              <a:buClrTx/>
              <a:buSzTx/>
              <a:buFontTx/>
              <a:buNone/>
              <a:defRPr b="1"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L="0" indent="914400">
              <a:buClrTx/>
              <a:buSzTx/>
              <a:buFontTx/>
              <a:buNone/>
              <a:defRPr b="1"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L="0" indent="1371600">
              <a:buClrTx/>
              <a:buSzTx/>
              <a:buFontTx/>
              <a:buNone/>
              <a:defRPr b="1"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L="0" indent="1828800">
              <a:buClrTx/>
              <a:buSzTx/>
              <a:buFontTx/>
              <a:buNone/>
              <a:defRPr b="1">
                <a:latin typeface="Raleway ExtraBold"/>
                <a:ea typeface="Raleway ExtraBold"/>
                <a:cs typeface="Raleway ExtraBold"/>
                <a:sym typeface="Raleway ExtraBold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84" name="Текст 4"/>
          <p:cNvSpPr>
            <a:spLocks noGrp="1"/>
          </p:cNvSpPr>
          <p:nvPr>
            <p:ph type="body" sz="quarter" idx="21"/>
          </p:nvPr>
        </p:nvSpPr>
        <p:spPr>
          <a:xfrm>
            <a:off x="6172198" y="1681163"/>
            <a:ext cx="5540376" cy="8239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lvl="0" indent="0">
              <a:buClrTx/>
              <a:buSzTx/>
              <a:buFontTx/>
              <a:buNone/>
              <a:defRPr b="1">
                <a:latin typeface="Raleway ExtraBold"/>
                <a:ea typeface="Raleway ExtraBold"/>
                <a:cs typeface="Raleway ExtraBold"/>
                <a:sym typeface="Raleway ExtraBold"/>
              </a:defRPr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79425" y="1529831"/>
            <a:ext cx="11233150" cy="3798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63290" y="6352439"/>
            <a:ext cx="412933" cy="3693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800">
                <a:solidFill>
                  <a:schemeClr val="tx2"/>
                </a:solidFill>
                <a:latin typeface="Raleway" pitchFamily="2" charset="-52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8" r:id="rId6"/>
    <p:sldLayoutId id="2147483660" r:id="rId7"/>
    <p:sldLayoutId id="2147483662" r:id="rId8"/>
    <p:sldLayoutId id="2147483663" r:id="rId9"/>
  </p:sldLayoutIdLst>
  <p:transition spd="med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FFFFFF"/>
          </a:solidFill>
          <a:uFillTx/>
          <a:latin typeface="Raleway ExtraBold"/>
          <a:ea typeface="Raleway ExtraBold"/>
          <a:cs typeface="Raleway ExtraBold"/>
          <a:sym typeface="Raleway ExtraBold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FFFFFF"/>
          </a:solidFill>
          <a:uFillTx/>
          <a:latin typeface="Raleway ExtraBold"/>
          <a:ea typeface="Raleway ExtraBold"/>
          <a:cs typeface="Raleway ExtraBold"/>
          <a:sym typeface="Raleway ExtraBold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FFFFFF"/>
          </a:solidFill>
          <a:uFillTx/>
          <a:latin typeface="Raleway ExtraBold"/>
          <a:ea typeface="Raleway ExtraBold"/>
          <a:cs typeface="Raleway ExtraBold"/>
          <a:sym typeface="Raleway ExtraBold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FFFFFF"/>
          </a:solidFill>
          <a:uFillTx/>
          <a:latin typeface="Raleway ExtraBold"/>
          <a:ea typeface="Raleway ExtraBold"/>
          <a:cs typeface="Raleway ExtraBold"/>
          <a:sym typeface="Raleway ExtraBold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FFFFFF"/>
          </a:solidFill>
          <a:uFillTx/>
          <a:latin typeface="Raleway ExtraBold"/>
          <a:ea typeface="Raleway ExtraBold"/>
          <a:cs typeface="Raleway ExtraBold"/>
          <a:sym typeface="Raleway ExtraBold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FFFFFF"/>
          </a:solidFill>
          <a:uFillTx/>
          <a:latin typeface="Raleway ExtraBold"/>
          <a:ea typeface="Raleway ExtraBold"/>
          <a:cs typeface="Raleway ExtraBold"/>
          <a:sym typeface="Raleway ExtraBold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FFFFFF"/>
          </a:solidFill>
          <a:uFillTx/>
          <a:latin typeface="Raleway ExtraBold"/>
          <a:ea typeface="Raleway ExtraBold"/>
          <a:cs typeface="Raleway ExtraBold"/>
          <a:sym typeface="Raleway ExtraBold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FFFFFF"/>
          </a:solidFill>
          <a:uFillTx/>
          <a:latin typeface="Raleway ExtraBold"/>
          <a:ea typeface="Raleway ExtraBold"/>
          <a:cs typeface="Raleway ExtraBold"/>
          <a:sym typeface="Raleway ExtraBold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solidFill>
            <a:srgbClr val="FFFFFF"/>
          </a:solidFill>
          <a:uFillTx/>
          <a:latin typeface="Raleway ExtraBold"/>
          <a:ea typeface="Raleway ExtraBold"/>
          <a:cs typeface="Raleway ExtraBold"/>
          <a:sym typeface="Raleway ExtraBold"/>
        </a:defRPr>
      </a:lvl9pPr>
    </p:titleStyle>
    <p:bodyStyle>
      <a:lvl1pPr marL="228600" marR="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Calibri"/>
        <a:buChar char="˃"/>
        <a:tabLst/>
        <a:defRPr sz="2400" b="0" i="0" u="none" strike="noStrike" cap="none" spc="0" baseline="0">
          <a:solidFill>
            <a:srgbClr val="202020"/>
          </a:solidFill>
          <a:uFillTx/>
          <a:latin typeface="+mn-lt"/>
          <a:ea typeface="+mn-ea"/>
          <a:cs typeface="+mn-cs"/>
          <a:sym typeface="Calibri"/>
        </a:defRPr>
      </a:lvl1pPr>
      <a:lvl2pPr marL="731519" marR="0" indent="-274319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Calibri"/>
        <a:buChar char="˃"/>
        <a:tabLst/>
        <a:defRPr sz="2400" b="0" i="0" u="none" strike="noStrike" cap="none" spc="0" baseline="0">
          <a:solidFill>
            <a:srgbClr val="20202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Calibri"/>
        <a:buChar char="˃"/>
        <a:tabLst/>
        <a:defRPr sz="2400" b="0" i="0" u="none" strike="noStrike" cap="none" spc="0" baseline="0">
          <a:solidFill>
            <a:srgbClr val="202020"/>
          </a:solidFill>
          <a:uFillTx/>
          <a:latin typeface="+mn-lt"/>
          <a:ea typeface="+mn-ea"/>
          <a:cs typeface="+mn-cs"/>
          <a:sym typeface="Calibri"/>
        </a:defRPr>
      </a:lvl3pPr>
      <a:lvl4pPr marL="1714500" marR="0" indent="-3429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Calibri"/>
        <a:buChar char="˃"/>
        <a:tabLst/>
        <a:defRPr sz="2400" b="0" i="0" u="none" strike="noStrike" cap="none" spc="0" baseline="0">
          <a:solidFill>
            <a:srgbClr val="202020"/>
          </a:solidFill>
          <a:uFillTx/>
          <a:latin typeface="+mn-lt"/>
          <a:ea typeface="+mn-ea"/>
          <a:cs typeface="+mn-cs"/>
          <a:sym typeface="Calibri"/>
        </a:defRPr>
      </a:lvl4pPr>
      <a:lvl5pPr marL="2171700" marR="0" indent="-3429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Calibri"/>
        <a:buChar char="˃"/>
        <a:tabLst/>
        <a:defRPr sz="2400" b="0" i="0" u="none" strike="noStrike" cap="none" spc="0" baseline="0">
          <a:solidFill>
            <a:srgbClr val="202020"/>
          </a:solidFill>
          <a:uFillTx/>
          <a:latin typeface="+mn-lt"/>
          <a:ea typeface="+mn-ea"/>
          <a:cs typeface="+mn-cs"/>
          <a:sym typeface="Calibri"/>
        </a:defRPr>
      </a:lvl5pPr>
      <a:lvl6pPr marL="2590800" marR="0" indent="-304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Calibri"/>
        <a:buChar char="•"/>
        <a:tabLst/>
        <a:defRPr sz="2400" b="0" i="0" u="none" strike="noStrike" cap="none" spc="0" baseline="0">
          <a:solidFill>
            <a:srgbClr val="202020"/>
          </a:solidFill>
          <a:uFillTx/>
          <a:latin typeface="+mn-lt"/>
          <a:ea typeface="+mn-ea"/>
          <a:cs typeface="+mn-cs"/>
          <a:sym typeface="Calibri"/>
        </a:defRPr>
      </a:lvl6pPr>
      <a:lvl7pPr marL="3048000" marR="0" indent="-304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Calibri"/>
        <a:buChar char="•"/>
        <a:tabLst/>
        <a:defRPr sz="2400" b="0" i="0" u="none" strike="noStrike" cap="none" spc="0" baseline="0">
          <a:solidFill>
            <a:srgbClr val="202020"/>
          </a:solidFill>
          <a:uFillTx/>
          <a:latin typeface="+mn-lt"/>
          <a:ea typeface="+mn-ea"/>
          <a:cs typeface="+mn-cs"/>
          <a:sym typeface="Calibri"/>
        </a:defRPr>
      </a:lvl7pPr>
      <a:lvl8pPr marL="3505200" marR="0" indent="-304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Calibri"/>
        <a:buChar char="•"/>
        <a:tabLst/>
        <a:defRPr sz="2400" b="0" i="0" u="none" strike="noStrike" cap="none" spc="0" baseline="0">
          <a:solidFill>
            <a:srgbClr val="202020"/>
          </a:solidFill>
          <a:uFillTx/>
          <a:latin typeface="+mn-lt"/>
          <a:ea typeface="+mn-ea"/>
          <a:cs typeface="+mn-cs"/>
          <a:sym typeface="Calibri"/>
        </a:defRPr>
      </a:lvl8pPr>
      <a:lvl9pPr marL="3962400" marR="0" indent="-304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Calibri"/>
        <a:buChar char="•"/>
        <a:tabLst/>
        <a:defRPr sz="2400" b="0" i="0" u="none" strike="noStrike" cap="none" spc="0" baseline="0">
          <a:solidFill>
            <a:srgbClr val="20202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71EA1-3917-45DE-A642-43F3A319E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82" y="1378892"/>
            <a:ext cx="8478899" cy="923331"/>
          </a:xfrm>
        </p:spPr>
        <p:txBody>
          <a:bodyPr>
            <a:normAutofit fontScale="90000"/>
          </a:bodyPr>
          <a:lstStyle/>
          <a:p>
            <a:r>
              <a:rPr lang="ru-RU" sz="5300" dirty="0"/>
              <a:t>Название проекта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3A42D8-86BE-4294-A5AB-FC0A91A3896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88282" y="2463382"/>
            <a:ext cx="6955518" cy="229067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5577CD5-3F9E-4745-993C-6D0CC52B0E52}"/>
              </a:ext>
            </a:extLst>
          </p:cNvPr>
          <p:cNvSpPr txBox="1">
            <a:spLocks/>
          </p:cNvSpPr>
          <p:nvPr/>
        </p:nvSpPr>
        <p:spPr>
          <a:xfrm>
            <a:off x="588281" y="5754949"/>
            <a:ext cx="8478899" cy="923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 fontScale="25000" lnSpcReduction="20000"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chemeClr val="accent2"/>
                </a:solidFill>
                <a:uFillTx/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FFFFFF"/>
                </a:solidFill>
                <a:uFillTx/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FFFFFF"/>
                </a:solidFill>
                <a:uFillTx/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FFFFFF"/>
                </a:solidFill>
                <a:uFillTx/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FFFFFF"/>
                </a:solidFill>
                <a:uFillTx/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FFFFFF"/>
                </a:solidFill>
                <a:uFillTx/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FFFFFF"/>
                </a:solidFill>
                <a:uFillTx/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FFFFFF"/>
                </a:solidFill>
                <a:uFillTx/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FFFFFF"/>
                </a:solidFill>
                <a:uFillTx/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ru-RU" dirty="0"/>
              <a:t>ФИО Заявителя:</a:t>
            </a:r>
          </a:p>
          <a:p>
            <a:r>
              <a:rPr lang="ru-RU" dirty="0"/>
              <a:t>Тел:</a:t>
            </a:r>
            <a:endParaRPr lang="en-US" dirty="0"/>
          </a:p>
          <a:p>
            <a:r>
              <a:rPr lang="en-US" dirty="0"/>
              <a:t>E-mail</a:t>
            </a:r>
            <a:r>
              <a:rPr lang="ru-RU" dirty="0"/>
              <a:t>:</a:t>
            </a: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57388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B3D0428-9CE6-4B01-9995-890D92F97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11" y="422370"/>
            <a:ext cx="10896146" cy="2102170"/>
          </a:xfrm>
        </p:spPr>
        <p:txBody>
          <a:bodyPr>
            <a:normAutofit/>
          </a:bodyPr>
          <a:lstStyle/>
          <a:p>
            <a:r>
              <a:rPr lang="ru-RU" dirty="0"/>
              <a:t>Команда проекта </a:t>
            </a:r>
            <a:br>
              <a:rPr lang="ru-RU" dirty="0"/>
            </a:br>
            <a:r>
              <a:rPr lang="ru-RU" sz="1800" b="0" dirty="0"/>
              <a:t>(Укажите основных участников проекта, их роль и уровень компетенции, а также курирующую научную организацию (при наличии) и/или научного консультанта (учёная степень, звание,   место работы.)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BFCD1B-1BC9-4247-BDDD-8A7A06879D1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66511" y="1199742"/>
            <a:ext cx="9644289" cy="42473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41376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B3D0428-9CE6-4B01-9995-890D92F97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532368"/>
            <a:ext cx="11546923" cy="1092107"/>
          </a:xfrm>
        </p:spPr>
        <p:txBody>
          <a:bodyPr>
            <a:normAutofit fontScale="90000"/>
          </a:bodyPr>
          <a:lstStyle/>
          <a:p>
            <a:r>
              <a:rPr lang="ru-RU" dirty="0"/>
              <a:t>Дополнительная информация </a:t>
            </a:r>
            <a:r>
              <a:rPr lang="ru-RU" sz="2000" b="0" dirty="0"/>
              <a:t>(не более 3-х слайдов)</a:t>
            </a:r>
            <a:br>
              <a:rPr lang="ru-RU" sz="2000" b="0" dirty="0"/>
            </a:br>
            <a:r>
              <a:rPr lang="ru-RU" sz="2000" b="0" dirty="0"/>
              <a:t> Дополнительная информация на усмотрение Заявителя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BFCD1B-1BC9-4247-BDDD-8A7A06879D1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66511" y="1199742"/>
            <a:ext cx="9644289" cy="42473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914601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B3D0428-9CE6-4B01-9995-890D92F97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512490"/>
            <a:ext cx="10896146" cy="567509"/>
          </a:xfrm>
        </p:spPr>
        <p:txBody>
          <a:bodyPr>
            <a:normAutofit fontScale="90000"/>
          </a:bodyPr>
          <a:lstStyle/>
          <a:p>
            <a:r>
              <a:rPr lang="ru-RU" dirty="0"/>
              <a:t>Описание продукта/решения/услуги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BFCD1B-1BC9-4247-BDDD-8A7A06879D1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77396" y="1003799"/>
            <a:ext cx="9644289" cy="424733"/>
          </a:xfrm>
        </p:spPr>
        <p:txBody>
          <a:bodyPr/>
          <a:lstStyle/>
          <a:p>
            <a:r>
              <a:rPr lang="ru-RU" dirty="0"/>
              <a:t>(+фото/скрин)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24617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B3D0428-9CE6-4B01-9995-890D92F97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512489"/>
            <a:ext cx="11396889" cy="1185681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Какую проблему решает продукт/решение/ услуга </a:t>
            </a:r>
            <a:r>
              <a:rPr lang="ru-RU" sz="1800" b="0" dirty="0"/>
              <a:t>(</a:t>
            </a:r>
            <a:r>
              <a:rPr lang="ru-RU" sz="2000" b="0" dirty="0"/>
              <a:t>опишите проблему, которую решает продукт)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BFCD1B-1BC9-4247-BDDD-8A7A06879D1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15326" y="1838687"/>
            <a:ext cx="9644289" cy="58646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C90B7A2A-1CA7-4C4C-ABEF-530751CEE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003596"/>
              </p:ext>
            </p:extLst>
          </p:nvPr>
        </p:nvGraphicFramePr>
        <p:xfrm>
          <a:off x="1455057" y="1926771"/>
          <a:ext cx="8810172" cy="3620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5086">
                  <a:extLst>
                    <a:ext uri="{9D8B030D-6E8A-4147-A177-3AD203B41FA5}">
                      <a16:colId xmlns:a16="http://schemas.microsoft.com/office/drawing/2014/main" val="2234641244"/>
                    </a:ext>
                  </a:extLst>
                </a:gridCol>
                <a:gridCol w="4405086">
                  <a:extLst>
                    <a:ext uri="{9D8B030D-6E8A-4147-A177-3AD203B41FA5}">
                      <a16:colId xmlns:a16="http://schemas.microsoft.com/office/drawing/2014/main" val="3868408443"/>
                    </a:ext>
                  </a:extLst>
                </a:gridCol>
              </a:tblGrid>
              <a:tr h="49500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ПРОБЛЕМА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РЕШЕНИЕ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474630"/>
                  </a:ext>
                </a:extLst>
              </a:tr>
              <a:tr h="78130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461256"/>
                  </a:ext>
                </a:extLst>
              </a:tr>
              <a:tr h="78130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634924"/>
                  </a:ext>
                </a:extLst>
              </a:tr>
              <a:tr h="78130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5717"/>
                  </a:ext>
                </a:extLst>
              </a:tr>
              <a:tr h="78130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614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23741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B3D0428-9CE6-4B01-9995-890D92F97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512490"/>
            <a:ext cx="10896146" cy="567509"/>
          </a:xfrm>
        </p:spPr>
        <p:txBody>
          <a:bodyPr>
            <a:normAutofit fontScale="90000"/>
          </a:bodyPr>
          <a:lstStyle/>
          <a:p>
            <a:r>
              <a:rPr lang="ru-RU" dirty="0"/>
              <a:t>Стадия готовности продукта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BFCD1B-1BC9-4247-BDDD-8A7A06879D1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66511" y="1199742"/>
            <a:ext cx="9644289" cy="424733"/>
          </a:xfrm>
        </p:spPr>
        <p:txBody>
          <a:bodyPr/>
          <a:lstStyle/>
          <a:p>
            <a:r>
              <a:rPr lang="ru-RU" dirty="0"/>
              <a:t>(+фото/скрин)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75517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B3D0428-9CE6-4B01-9995-890D92F97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512490"/>
            <a:ext cx="10896146" cy="567509"/>
          </a:xfrm>
        </p:spPr>
        <p:txBody>
          <a:bodyPr>
            <a:normAutofit fontScale="90000"/>
          </a:bodyPr>
          <a:lstStyle/>
          <a:p>
            <a:r>
              <a:rPr lang="ru-RU" dirty="0"/>
              <a:t>Целевая аудитория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BFCD1B-1BC9-4247-BDDD-8A7A06879D1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66511" y="1199742"/>
            <a:ext cx="9644289" cy="42473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77019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B3D0428-9CE6-4B01-9995-890D92F97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512490"/>
            <a:ext cx="11621420" cy="1589775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Предполагаемая область применения в </a:t>
            </a:r>
            <a:br>
              <a:rPr lang="ru-RU" dirty="0"/>
            </a:br>
            <a:r>
              <a:rPr lang="ru-RU" dirty="0"/>
              <a:t>ФГБУ "НМХЦ им. Н.И. Пирогова" Минздрава России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BFCD1B-1BC9-4247-BDDD-8A7A06879D1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66511" y="1199742"/>
            <a:ext cx="9644289" cy="42473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93732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B3D0428-9CE6-4B01-9995-890D92F97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9" y="392746"/>
            <a:ext cx="10711542" cy="567509"/>
          </a:xfrm>
        </p:spPr>
        <p:txBody>
          <a:bodyPr>
            <a:normAutofit fontScale="90000"/>
          </a:bodyPr>
          <a:lstStyle/>
          <a:p>
            <a:r>
              <a:rPr lang="ru-RU" dirty="0"/>
              <a:t>Конкуренты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BFCD1B-1BC9-4247-BDDD-8A7A06879D1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66511" y="1199742"/>
            <a:ext cx="9644289" cy="480917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EFEE9D5-6E1E-47E4-8EB6-C26A8358EA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54494"/>
              </p:ext>
            </p:extLst>
          </p:nvPr>
        </p:nvGraphicFramePr>
        <p:xfrm>
          <a:off x="664029" y="1199742"/>
          <a:ext cx="10711542" cy="50486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0998">
                  <a:extLst>
                    <a:ext uri="{9D8B030D-6E8A-4147-A177-3AD203B41FA5}">
                      <a16:colId xmlns:a16="http://schemas.microsoft.com/office/drawing/2014/main" val="23879350"/>
                    </a:ext>
                  </a:extLst>
                </a:gridCol>
                <a:gridCol w="1944113">
                  <a:extLst>
                    <a:ext uri="{9D8B030D-6E8A-4147-A177-3AD203B41FA5}">
                      <a16:colId xmlns:a16="http://schemas.microsoft.com/office/drawing/2014/main" val="3971636908"/>
                    </a:ext>
                  </a:extLst>
                </a:gridCol>
                <a:gridCol w="2275586">
                  <a:extLst>
                    <a:ext uri="{9D8B030D-6E8A-4147-A177-3AD203B41FA5}">
                      <a16:colId xmlns:a16="http://schemas.microsoft.com/office/drawing/2014/main" val="3236355903"/>
                    </a:ext>
                  </a:extLst>
                </a:gridCol>
                <a:gridCol w="2113864">
                  <a:extLst>
                    <a:ext uri="{9D8B030D-6E8A-4147-A177-3AD203B41FA5}">
                      <a16:colId xmlns:a16="http://schemas.microsoft.com/office/drawing/2014/main" val="2721885926"/>
                    </a:ext>
                  </a:extLst>
                </a:gridCol>
                <a:gridCol w="2106981">
                  <a:extLst>
                    <a:ext uri="{9D8B030D-6E8A-4147-A177-3AD203B41FA5}">
                      <a16:colId xmlns:a16="http://schemas.microsoft.com/office/drawing/2014/main" val="330718343"/>
                    </a:ext>
                  </a:extLst>
                </a:gridCol>
              </a:tblGrid>
              <a:tr h="509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Ваш проект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Конкурент 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Конкурент 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Конкурент 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0900389"/>
                  </a:ext>
                </a:extLst>
              </a:tr>
              <a:tr h="7298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Преимущество/ (характеристика) 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0729607"/>
                  </a:ext>
                </a:extLst>
              </a:tr>
              <a:tr h="104032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Преимущество/ (характеристика) 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4760171"/>
                  </a:ext>
                </a:extLst>
              </a:tr>
              <a:tr h="104032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Преимущество/ (характеристика) 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7845144"/>
                  </a:ext>
                </a:extLst>
              </a:tr>
              <a:tr h="104032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Преимущество/ (характеристика) 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6536335"/>
                  </a:ext>
                </a:extLst>
              </a:tr>
              <a:tr h="688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Преимущество/ (характеристика) 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5535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89701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B3D0428-9CE6-4B01-9995-890D92F97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512489"/>
            <a:ext cx="10896146" cy="1185681"/>
          </a:xfrm>
        </p:spPr>
        <p:txBody>
          <a:bodyPr>
            <a:normAutofit/>
          </a:bodyPr>
          <a:lstStyle/>
          <a:p>
            <a:r>
              <a:rPr lang="ru-RU" sz="3200" dirty="0"/>
              <a:t>Ваши партнёры/клиенты </a:t>
            </a:r>
            <a:r>
              <a:rPr lang="ru-RU" sz="1800" b="0" dirty="0"/>
              <a:t>(Если продукт проходил пилотирование и/или продаётся на рынке – укажите клиентов/партнёров и статус взаимодействия)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BFCD1B-1BC9-4247-BDDD-8A7A06879D1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15326" y="1838687"/>
            <a:ext cx="9644289" cy="58646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C90B7A2A-1CA7-4C4C-ABEF-530751CEE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305823"/>
              </p:ext>
            </p:extLst>
          </p:nvPr>
        </p:nvGraphicFramePr>
        <p:xfrm>
          <a:off x="1164771" y="1513114"/>
          <a:ext cx="9167814" cy="4528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3907">
                  <a:extLst>
                    <a:ext uri="{9D8B030D-6E8A-4147-A177-3AD203B41FA5}">
                      <a16:colId xmlns:a16="http://schemas.microsoft.com/office/drawing/2014/main" val="2234641244"/>
                    </a:ext>
                  </a:extLst>
                </a:gridCol>
                <a:gridCol w="4583907">
                  <a:extLst>
                    <a:ext uri="{9D8B030D-6E8A-4147-A177-3AD203B41FA5}">
                      <a16:colId xmlns:a16="http://schemas.microsoft.com/office/drawing/2014/main" val="3868408443"/>
                    </a:ext>
                  </a:extLst>
                </a:gridCol>
              </a:tblGrid>
              <a:tr h="61918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ПАРТНЁРЫ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КЛИЕНТЫ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474630"/>
                  </a:ext>
                </a:extLst>
              </a:tr>
              <a:tr h="97731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461256"/>
                  </a:ext>
                </a:extLst>
              </a:tr>
              <a:tr h="9773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634924"/>
                  </a:ext>
                </a:extLst>
              </a:tr>
              <a:tr h="97731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5717"/>
                  </a:ext>
                </a:extLst>
              </a:tr>
              <a:tr h="97731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614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84163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B3D0428-9CE6-4B01-9995-890D92F97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512490"/>
            <a:ext cx="11462205" cy="989739"/>
          </a:xfrm>
        </p:spPr>
        <p:txBody>
          <a:bodyPr>
            <a:normAutofit fontScale="90000"/>
          </a:bodyPr>
          <a:lstStyle/>
          <a:p>
            <a:r>
              <a:rPr lang="ru-RU" dirty="0"/>
              <a:t>Дорожная карта с начала создания продукта/решения/услуги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BFCD1B-1BC9-4247-BDDD-8A7A06879D1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66511" y="1199742"/>
            <a:ext cx="9644289" cy="42473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27167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ISLA фирменный стиль">
  <a:themeElements>
    <a:clrScheme name="Пироговка">
      <a:dk1>
        <a:srgbClr val="202020"/>
      </a:dk1>
      <a:lt1>
        <a:srgbClr val="FFFFFF"/>
      </a:lt1>
      <a:dk2>
        <a:srgbClr val="A7A7A7"/>
      </a:dk2>
      <a:lt2>
        <a:srgbClr val="535353"/>
      </a:lt2>
      <a:accent1>
        <a:srgbClr val="002060"/>
      </a:accent1>
      <a:accent2>
        <a:srgbClr val="002060"/>
      </a:accent2>
      <a:accent3>
        <a:srgbClr val="ED5338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0202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0202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ISLA фирменный стиль" id="{D0DBF0CE-CEF7-47E0-A0AA-DB607B22E7E4}" vid="{ABE62148-03E4-4F49-973F-D8BD1EC9F31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ISLA фирменный стиль</Template>
  <TotalTime>70</TotalTime>
  <Words>221</Words>
  <Application>Microsoft Office PowerPoint</Application>
  <PresentationFormat>Широкоэкранный</PresentationFormat>
  <Paragraphs>64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Raleway</vt:lpstr>
      <vt:lpstr>Raleway ExtraBold</vt:lpstr>
      <vt:lpstr>ISLA фирменный стиль</vt:lpstr>
      <vt:lpstr>Название проекта </vt:lpstr>
      <vt:lpstr>Описание продукта/решения/услуги</vt:lpstr>
      <vt:lpstr>Какую проблему решает продукт/решение/ услуга (опишите проблему, которую решает продукт)</vt:lpstr>
      <vt:lpstr>Стадия готовности продукта</vt:lpstr>
      <vt:lpstr>Целевая аудитория</vt:lpstr>
      <vt:lpstr>Предполагаемая область применения в  ФГБУ "НМХЦ им. Н.И. Пирогова" Минздрава России</vt:lpstr>
      <vt:lpstr>Конкуренты</vt:lpstr>
      <vt:lpstr>Ваши партнёры/клиенты (Если продукт проходил пилотирование и/или продаётся на рынке – укажите клиентов/партнёров и статус взаимодействия)</vt:lpstr>
      <vt:lpstr>Дорожная карта с начала создания продукта/решения/услуги</vt:lpstr>
      <vt:lpstr>Команда проекта  (Укажите основных участников проекта, их роль и уровень компетенции, а также курирующую научную организацию (при наличии) и/или научного консультанта (учёная степень, звание,   место работы.)</vt:lpstr>
      <vt:lpstr>Дополнительная информация (не более 3-х слайдов)  Дополнительная информация на усмотрение Заявителя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Dmitry R.</dc:creator>
  <cp:lastModifiedBy>Пулин Андрей Алексеевич</cp:lastModifiedBy>
  <cp:revision>11</cp:revision>
  <dcterms:created xsi:type="dcterms:W3CDTF">2021-05-28T13:59:01Z</dcterms:created>
  <dcterms:modified xsi:type="dcterms:W3CDTF">2021-08-31T14:37:10Z</dcterms:modified>
</cp:coreProperties>
</file>